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97" r:id="rId1"/>
  </p:sldMasterIdLst>
  <p:notesMasterIdLst>
    <p:notesMasterId r:id="rId27"/>
  </p:notesMasterIdLst>
  <p:sldIdLst>
    <p:sldId id="1192" r:id="rId2"/>
    <p:sldId id="1193" r:id="rId3"/>
    <p:sldId id="1194" r:id="rId4"/>
    <p:sldId id="1195" r:id="rId5"/>
    <p:sldId id="1196" r:id="rId6"/>
    <p:sldId id="1197" r:id="rId7"/>
    <p:sldId id="1337" r:id="rId8"/>
    <p:sldId id="1198" r:id="rId9"/>
    <p:sldId id="1338" r:id="rId10"/>
    <p:sldId id="1199" r:id="rId11"/>
    <p:sldId id="1200" r:id="rId12"/>
    <p:sldId id="1201" r:id="rId13"/>
    <p:sldId id="1202" r:id="rId14"/>
    <p:sldId id="1203" r:id="rId15"/>
    <p:sldId id="1204" r:id="rId16"/>
    <p:sldId id="1205" r:id="rId17"/>
    <p:sldId id="1206" r:id="rId18"/>
    <p:sldId id="1207" r:id="rId19"/>
    <p:sldId id="1339" r:id="rId20"/>
    <p:sldId id="1208" r:id="rId21"/>
    <p:sldId id="1209" r:id="rId22"/>
    <p:sldId id="1210" r:id="rId23"/>
    <p:sldId id="1211" r:id="rId24"/>
    <p:sldId id="1368" r:id="rId25"/>
    <p:sldId id="1369" r:id="rId26"/>
  </p:sldIdLst>
  <p:sldSz cx="12192000" cy="6858000"/>
  <p:notesSz cx="6858000" cy="9144000"/>
  <p:embeddedFontLst>
    <p:embeddedFont>
      <p:font typeface="Perpetua" panose="02020502060401020303" pitchFamily="18" charset="0"/>
      <p:regular r:id="rId28"/>
      <p:bold r:id="rId29"/>
      <p:italic r:id="rId30"/>
      <p:boldItalic r:id="rId31"/>
    </p:embeddedFont>
    <p:embeddedFont>
      <p:font typeface="B Mitra" panose="00000400000000000000" pitchFamily="2" charset="-78"/>
      <p:regular r:id="rId32"/>
      <p:bold r:id="rId33"/>
    </p:embeddedFont>
    <p:embeddedFont>
      <p:font typeface="B Lotus" panose="00000400000000000000" pitchFamily="2" charset="-78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Franklin Gothic Book" panose="020B0503020102020204" pitchFamily="34" charset="0"/>
      <p:regular r:id="rId40"/>
      <p:italic r:id="rId41"/>
    </p:embeddedFont>
    <p:embeddedFont>
      <p:font typeface="B Zar" panose="00000400000000000000" pitchFamily="2" charset="-78"/>
      <p:regular r:id="rId42"/>
      <p:bold r:id="rId43"/>
    </p:embeddedFont>
    <p:embeddedFont>
      <p:font typeface="IranNastaliq" panose="02020505000000020003" pitchFamily="18" charset="0"/>
      <p:regular r:id="rId44"/>
    </p:embeddedFont>
    <p:embeddedFont>
      <p:font typeface="Wingdings 2" panose="05020102010507070707" pitchFamily="18" charset="2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3234" autoAdjust="0"/>
    <p:restoredTop sz="94660"/>
  </p:normalViewPr>
  <p:slideViewPr>
    <p:cSldViewPr snapToGrid="0">
      <p:cViewPr>
        <p:scale>
          <a:sx n="70" d="100"/>
          <a:sy n="70" d="100"/>
        </p:scale>
        <p:origin x="-1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CE421-689C-4A02-9127-DBB97BCB52D1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96011-00DE-4178-926B-409E808B4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1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8169-3D5B-42FF-B965-152033DDC911}" type="datetime1">
              <a:rPr lang="en-US" smtClean="0"/>
              <a:pPr/>
              <a:t>6/1/2022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0" y="1449306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10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10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5474-606A-43A6-9392-91825E25D002}" type="datetime1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12ED-B534-4CE6-81BB-DC2841040894}" type="datetime1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411-98F6-4C46-BF0D-C8F1E651D6FE}" type="datetime1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3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5529-3CCF-46D0-A082-B642145E8D11}" type="datetime1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7" y="2341478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7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DB10-33C2-4252-A27D-DDFFAC708856}" type="datetime1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F3C9-FF50-44EA-B8CE-8951C9F5AB95}" type="datetime1">
              <a:rPr lang="en-US" smtClean="0"/>
              <a:pPr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EDDD-A3CD-4C31-8923-DBED7591529B}" type="datetime1">
              <a:rPr lang="en-US" smtClean="0"/>
              <a:pPr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3F04-BF75-482F-8485-36E183F35973}" type="datetime1">
              <a:rPr lang="en-US" smtClean="0"/>
              <a:pPr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B01E-290C-43BA-8305-05CF4911DEB5}" type="datetime1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658-0A25-4689-9881-C63DA17B1CC9}" type="datetime1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6" y="4650477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9" y="4773227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0" y="66678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AB5223-1962-4924-A3D5-B62D5BCEE3D1}" type="datetime1">
              <a:rPr lang="en-US" smtClean="0"/>
              <a:pPr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61" y="1857364"/>
            <a:ext cx="10472928" cy="1123508"/>
          </a:xfrm>
        </p:spPr>
        <p:txBody>
          <a:bodyPr>
            <a:normAutofit/>
          </a:bodyPr>
          <a:lstStyle/>
          <a:p>
            <a:pPr algn="ctr"/>
            <a:r>
              <a:rPr lang="fa-IR" sz="5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کار تیمی و حل مسئله</a:t>
            </a:r>
            <a:endParaRPr lang="en-US" sz="54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7616">
            <a:off x="3565074" y="3975994"/>
            <a:ext cx="5023492" cy="3130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3171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692696"/>
            <a:ext cx="10972800" cy="12269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4800" dirty="0" smtClean="0">
                <a:latin typeface="IranNastaliq" pitchFamily="18" charset="0"/>
                <a:cs typeface="IranNastaliq" pitchFamily="18" charset="0"/>
              </a:rPr>
              <a:t>وجه مشترک تمام تعاریف</a:t>
            </a:r>
            <a:endParaRPr lang="en-US" sz="48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582" y="2320119"/>
            <a:ext cx="7547212" cy="40348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تعداد اعضای گروه محدود است.</a:t>
            </a:r>
          </a:p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مجموعه افرادی که در کنار هم هستند باید با هم مراوده داشته باشند.</a:t>
            </a:r>
          </a:p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افراد باید دارای هدف مشترکی باشند.</a:t>
            </a:r>
          </a:p>
          <a:p>
            <a:pPr algn="r" rtl="1"/>
            <a:r>
              <a:rPr lang="fa-IR" sz="3600" b="1" dirty="0" smtClean="0">
                <a:cs typeface="B Zar" panose="00000400000000000000" pitchFamily="2" charset="-78"/>
              </a:rPr>
              <a:t>برای رسیدن به مقصد مشترک با هم همکاری داشته باشند. 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5" name="Content Placeholder 4" descr="30-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021170" y="2285992"/>
            <a:ext cx="2452162" cy="3071834"/>
          </a:xfrm>
        </p:spPr>
      </p:pic>
    </p:spTree>
    <p:extLst>
      <p:ext uri="{BB962C8B-B14F-4D97-AF65-F5344CB8AC3E}">
        <p14:creationId xmlns:p14="http://schemas.microsoft.com/office/powerpoint/2010/main" val="40305440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14413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a-IR" sz="5400" b="1" dirty="0" smtClean="0">
                <a:latin typeface="IranNastaliq" pitchFamily="18" charset="0"/>
                <a:cs typeface="B Zar" panose="00000400000000000000" pitchFamily="2" charset="-78"/>
              </a:rPr>
              <a:t>ویژگی های مشترک انواع گروه ها</a:t>
            </a:r>
            <a:endParaRPr lang="en-US" sz="5400" b="1" dirty="0">
              <a:latin typeface="IranNastaliq" pitchFamily="18" charset="0"/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51880"/>
            <a:ext cx="5072418" cy="37679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endParaRPr lang="fa-IR" sz="3200" dirty="0" smtClean="0">
              <a:cs typeface="B Mitra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  <a:hlinkClick r:id="" action="ppaction://noaction"/>
              </a:rPr>
              <a:t>همبستگی گروهی</a:t>
            </a:r>
            <a:endParaRPr lang="fa-IR" sz="32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  <a:hlinkClick r:id="" action="ppaction://noaction"/>
              </a:rPr>
              <a:t>ساخت سازمانی گروه</a:t>
            </a:r>
            <a:endParaRPr lang="fa-IR" sz="32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  <a:hlinkClick r:id="" action="ppaction://noaction"/>
              </a:rPr>
              <a:t>روابط افراد</a:t>
            </a:r>
            <a:endParaRPr lang="fa-IR" sz="32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  <a:hlinkClick r:id="" action="ppaction://noaction"/>
              </a:rPr>
              <a:t>تصمیم گیری</a:t>
            </a:r>
            <a:endParaRPr lang="fa-IR" sz="32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  <a:hlinkClick r:id="" action="ppaction://noaction"/>
              </a:rPr>
              <a:t>رهبری</a:t>
            </a:r>
            <a:endParaRPr lang="en-US" sz="32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7528" y="2224584"/>
            <a:ext cx="4739792" cy="37952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endParaRPr lang="fa-IR" dirty="0" smtClean="0">
              <a:cs typeface="B Mitra" pitchFamily="2" charset="-78"/>
            </a:endParaRPr>
          </a:p>
          <a:p>
            <a:pPr algn="r" rtl="1"/>
            <a:r>
              <a:rPr lang="fa-IR" sz="3200" b="1" dirty="0" smtClean="0">
                <a:cs typeface="B Zar" panose="00000400000000000000" pitchFamily="2" charset="-78"/>
                <a:hlinkClick r:id="" action="ppaction://noaction"/>
              </a:rPr>
              <a:t>ضوابط و مقررات</a:t>
            </a:r>
            <a:endParaRPr lang="fa-IR" sz="32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3200" b="1" dirty="0" smtClean="0">
                <a:cs typeface="B Zar" panose="00000400000000000000" pitchFamily="2" charset="-78"/>
                <a:hlinkClick r:id="" action="ppaction://noaction"/>
              </a:rPr>
              <a:t>هدف</a:t>
            </a:r>
            <a:endParaRPr lang="fa-IR" sz="32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3200" b="1" dirty="0" smtClean="0">
                <a:cs typeface="B Zar" panose="00000400000000000000" pitchFamily="2" charset="-78"/>
                <a:hlinkClick r:id="" action="ppaction://noaction"/>
              </a:rPr>
              <a:t>نام و نشان</a:t>
            </a:r>
            <a:endParaRPr lang="fa-IR" sz="32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3200" b="1" dirty="0" smtClean="0">
                <a:cs typeface="B Zar" panose="00000400000000000000" pitchFamily="2" charset="-78"/>
                <a:hlinkClick r:id="" action="ppaction://noaction"/>
              </a:rPr>
              <a:t>تشکیل جلسات بحث و گفتگو</a:t>
            </a:r>
            <a:endParaRPr lang="fa-IR" sz="32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3200" b="1" dirty="0" smtClean="0">
                <a:cs typeface="B Zar" panose="00000400000000000000" pitchFamily="2" charset="-78"/>
                <a:hlinkClick r:id="" action="ppaction://noaction"/>
              </a:rPr>
              <a:t>ملاک و معیارهای گروهی</a:t>
            </a:r>
            <a:endParaRPr lang="fa-IR" sz="3200" b="1" dirty="0" smtClean="0">
              <a:cs typeface="B Zar" panose="00000400000000000000" pitchFamily="2" charset="-78"/>
            </a:endParaRPr>
          </a:p>
          <a:p>
            <a:pPr algn="r" rtl="1"/>
            <a:endParaRPr lang="fa-IR" sz="3200" dirty="0" smtClean="0">
              <a:cs typeface="B Mitra" pitchFamily="2" charset="-78"/>
            </a:endParaRPr>
          </a:p>
          <a:p>
            <a:pPr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186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72800" cy="13710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800" b="1" dirty="0" smtClean="0">
                <a:solidFill>
                  <a:srgbClr val="C00000"/>
                </a:solidFill>
                <a:latin typeface="IranNastaliq" pitchFamily="18" charset="0"/>
                <a:cs typeface="B Zar" panose="00000400000000000000" pitchFamily="2" charset="-78"/>
              </a:rPr>
              <a:t>بررسی فوائد ایجاد گروه</a:t>
            </a:r>
            <a:endParaRPr lang="en-US" sz="4800" b="1" dirty="0">
              <a:solidFill>
                <a:srgbClr val="C00000"/>
              </a:solidFill>
              <a:latin typeface="IranNastaliq" pitchFamily="18" charset="0"/>
              <a:cs typeface="B Zar" panose="00000400000000000000" pitchFamily="2" charset="-78"/>
            </a:endParaRPr>
          </a:p>
        </p:txBody>
      </p:sp>
      <p:pic>
        <p:nvPicPr>
          <p:cNvPr id="8" name="Content Placeholder 7" descr="1388011801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03445" y="2708920"/>
            <a:ext cx="2622394" cy="3064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12943" y="2204864"/>
            <a:ext cx="6969457" cy="41500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سرعت بخشیدن به کار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افزایش عملکرد کارمندان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ایجاد اعتماد  وارتباط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آموختن از دیگران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کاهش استرس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بهره بردن از دیگران</a:t>
            </a:r>
            <a:endParaRPr lang="en-US" sz="32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98147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72800" cy="13704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800" b="1" dirty="0" smtClean="0">
                <a:solidFill>
                  <a:srgbClr val="C00000"/>
                </a:solidFill>
                <a:latin typeface="IranNastaliq" pitchFamily="18" charset="0"/>
                <a:cs typeface="B Zar" panose="00000400000000000000" pitchFamily="2" charset="-78"/>
              </a:rPr>
              <a:t>الزام های عملی توسعه گروه </a:t>
            </a:r>
            <a:endParaRPr lang="en-US" sz="4800" b="1" dirty="0">
              <a:solidFill>
                <a:srgbClr val="C00000"/>
              </a:solidFill>
              <a:latin typeface="IranNastaliq" pitchFamily="18" charset="0"/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09" y="2143116"/>
            <a:ext cx="11525331" cy="41814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بازخورد( بازخوردهای مشخص تر، دقیق تر، بیشتر و بازخوردهای مثبت با توسعه گروه)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سبک های رهبری ( رفتارهای رهبری فعال، تهاجمی،دستوری، ساختاریافته و کارمحور در اوایل شکل گیری گروه و رفتار رهبری حمایتی، مردم سالار، غیرمتمرکز و مشارکتی در مراحل بعدی چرخه حیات گروه)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39542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972800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5400" dirty="0" smtClean="0">
                <a:latin typeface="IranNastaliq" pitchFamily="18" charset="0"/>
                <a:cs typeface="IranNastaliq" pitchFamily="18" charset="0"/>
              </a:rPr>
              <a:t>تشکیلات گروه های کاری</a:t>
            </a:r>
            <a:endParaRPr lang="en-US" sz="54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57430"/>
            <a:ext cx="7019499" cy="399749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fa-IR" sz="4400" b="1" dirty="0" smtClean="0">
                <a:cs typeface="B Zar" panose="00000400000000000000" pitchFamily="2" charset="-78"/>
                <a:hlinkClick r:id="" action="ppaction://noaction"/>
              </a:rPr>
              <a:t>رهبر</a:t>
            </a:r>
            <a:endParaRPr lang="fa-IR" sz="4400" b="1" dirty="0" smtClean="0">
              <a:cs typeface="B Zar" panose="00000400000000000000" pitchFamily="2" charset="-78"/>
            </a:endParaRPr>
          </a:p>
          <a:p>
            <a:pPr algn="r" rtl="1"/>
            <a:endParaRPr lang="fa-IR" sz="28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4400" b="1" dirty="0" smtClean="0">
                <a:cs typeface="B Zar" panose="00000400000000000000" pitchFamily="2" charset="-78"/>
                <a:hlinkClick r:id="" action="ppaction://noaction"/>
              </a:rPr>
              <a:t>راهنما</a:t>
            </a:r>
            <a:endParaRPr lang="fa-IR" sz="4400" b="1" dirty="0" smtClean="0">
              <a:cs typeface="B Zar" panose="00000400000000000000" pitchFamily="2" charset="-78"/>
            </a:endParaRPr>
          </a:p>
          <a:p>
            <a:pPr algn="r" rtl="1"/>
            <a:endParaRPr lang="fa-IR" sz="28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4400" b="1" dirty="0" smtClean="0">
                <a:cs typeface="B Zar" panose="00000400000000000000" pitchFamily="2" charset="-78"/>
                <a:hlinkClick r:id="" action="ppaction://noaction"/>
              </a:rPr>
              <a:t>اعضای عادی</a:t>
            </a:r>
            <a:endParaRPr lang="en-US" sz="4400" b="1" dirty="0">
              <a:cs typeface="B Zar" panose="00000400000000000000" pitchFamily="2" charset="-78"/>
            </a:endParaRPr>
          </a:p>
        </p:txBody>
      </p:sp>
      <p:pic>
        <p:nvPicPr>
          <p:cNvPr id="5" name="Content Placeholder 4" descr="teamwor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188657" y="2819103"/>
            <a:ext cx="3070746" cy="32814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323228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123838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fa-IR" sz="4800" b="1" dirty="0" smtClean="0">
                <a:solidFill>
                  <a:srgbClr val="C00000"/>
                </a:solidFill>
                <a:latin typeface="IranNastaliq" pitchFamily="18" charset="0"/>
                <a:cs typeface="B Zar" panose="00000400000000000000" pitchFamily="2" charset="-78"/>
              </a:rPr>
              <a:t>تعداد مناسب اعضای گروه</a:t>
            </a:r>
            <a:endParaRPr lang="en-US" sz="4800" b="1" dirty="0">
              <a:solidFill>
                <a:srgbClr val="C00000"/>
              </a:solidFill>
              <a:latin typeface="IranNastaliq" pitchFamily="18" charset="0"/>
              <a:cs typeface="B Zar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960" y="1935480"/>
            <a:ext cx="11201440" cy="4389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هرچه تعداد اعضاء گروه بیشتر باشد، </a:t>
            </a: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مشارکت افراد </a:t>
            </a:r>
            <a:r>
              <a:rPr lang="fa-IR" sz="2800" b="1" dirty="0" smtClean="0">
                <a:cs typeface="B Zar" panose="00000400000000000000" pitchFamily="2" charset="-78"/>
              </a:rPr>
              <a:t>در گفتگوها نامتعادل تر خواهد بود.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بهره جویی از</a:t>
            </a: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 خلاقیت </a:t>
            </a:r>
            <a:r>
              <a:rPr lang="fa-IR" sz="2800" b="1" dirty="0" smtClean="0">
                <a:cs typeface="B Zar" panose="00000400000000000000" pitchFamily="2" charset="-78"/>
              </a:rPr>
              <a:t>افراد در گروه های 7 نفره ،حداکثر  ودر گروه های بیش از 10 نفر حداقل است.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میزان خطا </a:t>
            </a:r>
            <a:r>
              <a:rPr lang="fa-IR" sz="2800" b="1" dirty="0" smtClean="0">
                <a:cs typeface="B Zar" panose="00000400000000000000" pitchFamily="2" charset="-78"/>
              </a:rPr>
              <a:t>با افزایش تعداد افراد گروه ، </a:t>
            </a: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کاهش می یابد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هزینه های </a:t>
            </a:r>
            <a:r>
              <a:rPr lang="fa-IR" sz="2800" b="1" dirty="0" smtClean="0">
                <a:cs typeface="B Zar" panose="00000400000000000000" pitchFamily="2" charset="-78"/>
              </a:rPr>
              <a:t>سازمان در گروه های بیش از 7 نفر </a:t>
            </a: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افزایش می یابد</a:t>
            </a:r>
            <a:r>
              <a:rPr lang="fa-IR" sz="2800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مشکلات گروه های زوج بیشتر از گروه های فرد است .</a:t>
            </a:r>
          </a:p>
          <a:p>
            <a:pPr algn="r" rtl="1">
              <a:lnSpc>
                <a:spcPct val="150000"/>
              </a:lnSpc>
              <a:buNone/>
            </a:pP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b="1" dirty="0" smtClean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24004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476672"/>
            <a:ext cx="10758364" cy="10245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800" b="1" dirty="0" smtClean="0">
                <a:solidFill>
                  <a:srgbClr val="C00000"/>
                </a:solidFill>
                <a:latin typeface="IranNastaliq" pitchFamily="18" charset="0"/>
                <a:cs typeface="B Zar" panose="00000400000000000000" pitchFamily="2" charset="-78"/>
              </a:rPr>
              <a:t>تعداد مناسب اعضای گروه</a:t>
            </a:r>
            <a:endParaRPr lang="en-US" sz="4800" b="1" dirty="0">
              <a:solidFill>
                <a:srgbClr val="C00000"/>
              </a:solidFill>
              <a:latin typeface="IranNastaliq" pitchFamily="18" charset="0"/>
              <a:cs typeface="B Zar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0961" y="2183642"/>
            <a:ext cx="5542168" cy="41712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cs typeface="B Zar" panose="00000400000000000000" pitchFamily="2" charset="-78"/>
              </a:rPr>
              <a:t>بهترین تعداد 3 تا 5 نفر می باشد.</a:t>
            </a:r>
          </a:p>
          <a:p>
            <a:pPr algn="r" rtl="1">
              <a:buFont typeface="Wingdings" pitchFamily="2" charset="2"/>
              <a:buChar char="ü"/>
            </a:pP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cs typeface="B Zar" panose="00000400000000000000" pitchFamily="2" charset="-78"/>
              </a:rPr>
              <a:t>بهترین تعداد 7 تا 13 نفر می باشد.</a:t>
            </a:r>
          </a:p>
          <a:p>
            <a:pPr algn="r" rtl="1">
              <a:buFont typeface="Wingdings" pitchFamily="2" charset="2"/>
              <a:buChar char="ü"/>
            </a:pP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sz="2800" b="1" dirty="0" smtClean="0">
              <a:cs typeface="B Zar" panose="00000400000000000000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2800" b="1" dirty="0" smtClean="0">
                <a:cs typeface="B Zar" panose="00000400000000000000" pitchFamily="2" charset="-78"/>
              </a:rPr>
              <a:t>بهترین تعداد 5 تا 7 نفر می باشد.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2169993"/>
            <a:ext cx="5362054" cy="41849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cs typeface="B Zar" panose="00000400000000000000" pitchFamily="2" charset="-78"/>
              </a:rPr>
              <a:t>اگر </a:t>
            </a:r>
            <a:r>
              <a:rPr lang="fa-IR" b="1" u="sng" dirty="0" smtClean="0">
                <a:solidFill>
                  <a:srgbClr val="FF0000"/>
                </a:solidFill>
                <a:cs typeface="B Zar" panose="00000400000000000000" pitchFamily="2" charset="-78"/>
              </a:rPr>
              <a:t>اتفاق نظر یا اجماع </a:t>
            </a:r>
            <a:r>
              <a:rPr lang="fa-IR" b="1" dirty="0" smtClean="0">
                <a:cs typeface="B Zar" panose="00000400000000000000" pitchFamily="2" charset="-78"/>
              </a:rPr>
              <a:t>برای گروه مهم باشد:    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B Zar" panose="00000400000000000000" pitchFamily="2" charset="-78"/>
                <a:sym typeface="Wingdings"/>
              </a:rPr>
              <a:t></a:t>
            </a:r>
            <a:endParaRPr lang="fa-IR" b="1" dirty="0" smtClean="0">
              <a:solidFill>
                <a:schemeClr val="accent1">
                  <a:lumMod val="75000"/>
                </a:schemeClr>
              </a:solidFill>
              <a:cs typeface="B Zar" panose="00000400000000000000" pitchFamily="2" charset="-78"/>
              <a:sym typeface="Wingdings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b="1" dirty="0" smtClean="0">
              <a:cs typeface="B Zar" panose="00000400000000000000" pitchFamily="2" charset="-78"/>
              <a:sym typeface="Wingdings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cs typeface="B Zar" panose="00000400000000000000" pitchFamily="2" charset="-78"/>
                <a:sym typeface="Wingdings"/>
              </a:rPr>
              <a:t>اگر </a:t>
            </a:r>
            <a:r>
              <a:rPr lang="fa-IR" b="1" u="sng" dirty="0" smtClean="0">
                <a:solidFill>
                  <a:srgbClr val="FF0000"/>
                </a:solidFill>
                <a:cs typeface="B Zar" panose="00000400000000000000" pitchFamily="2" charset="-78"/>
                <a:sym typeface="Wingdings"/>
              </a:rPr>
              <a:t>کیفیت تصمیم گیری </a:t>
            </a:r>
            <a:r>
              <a:rPr lang="fa-IR" b="1" dirty="0" smtClean="0">
                <a:cs typeface="B Zar" panose="00000400000000000000" pitchFamily="2" charset="-78"/>
                <a:sym typeface="Wingdings"/>
              </a:rPr>
              <a:t>مورد نظر باشد:        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B Zar" panose="00000400000000000000" pitchFamily="2" charset="-78"/>
                <a:sym typeface="Wingdings"/>
              </a:rPr>
              <a:t></a:t>
            </a:r>
            <a:endParaRPr lang="fa-IR" b="1" dirty="0" smtClean="0">
              <a:solidFill>
                <a:schemeClr val="accent1">
                  <a:lumMod val="75000"/>
                </a:schemeClr>
              </a:solidFill>
              <a:cs typeface="B Zar" panose="00000400000000000000" pitchFamily="2" charset="-78"/>
              <a:sym typeface="Wingdings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b="1" dirty="0" smtClean="0">
              <a:cs typeface="B Zar" panose="00000400000000000000" pitchFamily="2" charset="-78"/>
              <a:sym typeface="Wingdings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cs typeface="B Zar" panose="00000400000000000000" pitchFamily="2" charset="-78"/>
                <a:sym typeface="Wingdings"/>
              </a:rPr>
              <a:t>اگر </a:t>
            </a:r>
            <a:r>
              <a:rPr lang="fa-IR" b="1" u="sng" dirty="0" smtClean="0">
                <a:solidFill>
                  <a:srgbClr val="FF0000"/>
                </a:solidFill>
                <a:cs typeface="B Zar" panose="00000400000000000000" pitchFamily="2" charset="-78"/>
                <a:sym typeface="Wingdings"/>
              </a:rPr>
              <a:t>هم کیفیت تصمیم گیری و هم </a:t>
            </a:r>
            <a:r>
              <a:rPr lang="fa-IR" b="1" u="sng" dirty="0" smtClean="0">
                <a:solidFill>
                  <a:srgbClr val="FF0000"/>
                </a:solidFill>
                <a:cs typeface="B Zar" panose="00000400000000000000" pitchFamily="2" charset="-78"/>
              </a:rPr>
              <a:t>اتفاق نظر یا اجماع  </a:t>
            </a:r>
            <a:r>
              <a:rPr lang="fa-IR" b="1" dirty="0" smtClean="0">
                <a:cs typeface="B Zar" panose="00000400000000000000" pitchFamily="2" charset="-78"/>
              </a:rPr>
              <a:t>مهم باشد:                    </a:t>
            </a:r>
            <a:r>
              <a:rPr lang="en-US" b="1" dirty="0" smtClean="0">
                <a:cs typeface="B Zar" panose="00000400000000000000" pitchFamily="2" charset="-78"/>
                <a:sym typeface="Wingdings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B Zar" panose="00000400000000000000" pitchFamily="2" charset="-78"/>
                <a:sym typeface="Wingdings"/>
              </a:rPr>
              <a:t>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cs typeface="B Zar" panose="000004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b="1" dirty="0" smtClean="0">
              <a:cs typeface="B Zar" panose="00000400000000000000" pitchFamily="2" charset="-78"/>
            </a:endParaRPr>
          </a:p>
          <a:p>
            <a:pPr algn="r" rtl="1">
              <a:buNone/>
            </a:pP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838563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6712" y="214290"/>
            <a:ext cx="10824703" cy="9867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  <a:latin typeface="IranNastaliq" pitchFamily="18" charset="0"/>
                <a:cs typeface="B Zar" panose="00000400000000000000" pitchFamily="2" charset="-78"/>
              </a:rPr>
              <a:t>توجه به نقش های گروه</a:t>
            </a:r>
            <a:endParaRPr lang="en-US" sz="4800" b="1" dirty="0">
              <a:solidFill>
                <a:srgbClr val="C00000"/>
              </a:solidFill>
              <a:latin typeface="IranNastaliq" pitchFamily="18" charset="0"/>
              <a:cs typeface="B Zar" panose="00000400000000000000" pitchFamily="2" charset="-78"/>
            </a:endParaRPr>
          </a:p>
        </p:txBody>
      </p:sp>
      <p:pic>
        <p:nvPicPr>
          <p:cNvPr id="9" name="Content Placeholder 8" descr="kar%20goroh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1964" y="2285992"/>
            <a:ext cx="2963876" cy="321471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03260" y="1447800"/>
            <a:ext cx="7674060" cy="457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buClr>
                <a:srgbClr val="7030A0"/>
              </a:buClr>
              <a:buFont typeface="Wingdings 2" pitchFamily="18" charset="2"/>
              <a:buChar char=""/>
            </a:pPr>
            <a:r>
              <a:rPr lang="fa-IR" sz="3200" b="1" dirty="0" smtClean="0">
                <a:cs typeface="B Zar" panose="00000400000000000000" pitchFamily="2" charset="-78"/>
                <a:sym typeface="Wingdings"/>
              </a:rPr>
              <a:t> </a:t>
            </a:r>
            <a:r>
              <a:rPr lang="fa-IR" sz="3200" b="1" dirty="0" smtClean="0">
                <a:cs typeface="B Zar" panose="00000400000000000000" pitchFamily="2" charset="-78"/>
                <a:sym typeface="Wingdings"/>
                <a:hlinkClick r:id="" action="ppaction://noaction"/>
              </a:rPr>
              <a:t>ه</a:t>
            </a:r>
            <a:r>
              <a:rPr lang="fa-IR" sz="3200" b="1" dirty="0" smtClean="0">
                <a:cs typeface="B Zar" panose="00000400000000000000" pitchFamily="2" charset="-78"/>
                <a:hlinkClick r:id="" action="ppaction://noaction"/>
              </a:rPr>
              <a:t>ماهنگ کننده</a:t>
            </a:r>
            <a:endParaRPr lang="fa-IR" sz="3200" b="1" dirty="0" smtClean="0">
              <a:cs typeface="B Zar" panose="00000400000000000000" pitchFamily="2" charset="-78"/>
            </a:endParaRPr>
          </a:p>
          <a:p>
            <a:pPr algn="r" rtl="1">
              <a:buClr>
                <a:srgbClr val="7030A0"/>
              </a:buClr>
              <a:buFont typeface="Wingdings 2" pitchFamily="18" charset="2"/>
              <a:buChar char=""/>
            </a:pPr>
            <a:r>
              <a:rPr lang="fa-IR" sz="3200" b="1" dirty="0" smtClean="0">
                <a:cs typeface="B Zar" panose="00000400000000000000" pitchFamily="2" charset="-78"/>
              </a:rPr>
              <a:t> ایده پرداز</a:t>
            </a:r>
          </a:p>
          <a:p>
            <a:pPr algn="r" rtl="1">
              <a:buClr>
                <a:srgbClr val="7030A0"/>
              </a:buClr>
              <a:buFont typeface="Wingdings 2" pitchFamily="18" charset="2"/>
              <a:buChar char=""/>
            </a:pPr>
            <a:r>
              <a:rPr lang="fa-IR" sz="3200" b="1" dirty="0" smtClean="0">
                <a:cs typeface="B Zar" panose="00000400000000000000" pitchFamily="2" charset="-78"/>
              </a:rPr>
              <a:t> منتقد</a:t>
            </a:r>
          </a:p>
          <a:p>
            <a:pPr algn="r" rtl="1">
              <a:buClr>
                <a:srgbClr val="7030A0"/>
              </a:buClr>
              <a:buFont typeface="Wingdings 2" pitchFamily="18" charset="2"/>
              <a:buChar char=""/>
            </a:pPr>
            <a:r>
              <a:rPr lang="fa-IR" sz="3200" b="1" dirty="0" smtClean="0">
                <a:cs typeface="B Zar" panose="00000400000000000000" pitchFamily="2" charset="-78"/>
              </a:rPr>
              <a:t> رابط خارجی</a:t>
            </a:r>
          </a:p>
          <a:p>
            <a:pPr algn="r" rtl="1">
              <a:buClr>
                <a:srgbClr val="7030A0"/>
              </a:buClr>
              <a:buNone/>
            </a:pPr>
            <a:endParaRPr lang="fa-IR" sz="3200" b="1" dirty="0" smtClean="0">
              <a:cs typeface="B Zar" panose="00000400000000000000" pitchFamily="2" charset="-78"/>
            </a:endParaRPr>
          </a:p>
          <a:p>
            <a:pPr algn="r" rtl="1">
              <a:buClr>
                <a:srgbClr val="7030A0"/>
              </a:buClr>
              <a:buFont typeface="Wingdings 2" pitchFamily="18" charset="2"/>
              <a:buChar char=""/>
            </a:pPr>
            <a:r>
              <a:rPr lang="fa-IR" sz="3200" b="1" dirty="0" smtClean="0">
                <a:cs typeface="B Zar" panose="00000400000000000000" pitchFamily="2" charset="-78"/>
              </a:rPr>
              <a:t> </a:t>
            </a:r>
            <a:r>
              <a:rPr lang="fa-IR" sz="3200" b="1" dirty="0" smtClean="0">
                <a:cs typeface="B Zar" panose="00000400000000000000" pitchFamily="2" charset="-78"/>
                <a:hlinkClick r:id="" action="ppaction://noaction"/>
              </a:rPr>
              <a:t>مجری تصمیمات</a:t>
            </a:r>
            <a:endParaRPr lang="fa-IR" sz="3200" b="1" dirty="0" smtClean="0">
              <a:cs typeface="B Zar" panose="00000400000000000000" pitchFamily="2" charset="-78"/>
            </a:endParaRPr>
          </a:p>
          <a:p>
            <a:pPr algn="r" rtl="1">
              <a:buClr>
                <a:srgbClr val="7030A0"/>
              </a:buClr>
              <a:buFont typeface="Wingdings 2" pitchFamily="18" charset="2"/>
              <a:buChar char=""/>
            </a:pPr>
            <a:r>
              <a:rPr lang="fa-IR" sz="3200" b="1" dirty="0" smtClean="0">
                <a:cs typeface="B Zar" panose="00000400000000000000" pitchFamily="2" charset="-78"/>
              </a:rPr>
              <a:t> رهـبر</a:t>
            </a:r>
          </a:p>
          <a:p>
            <a:pPr algn="r" rtl="1">
              <a:buClr>
                <a:srgbClr val="7030A0"/>
              </a:buClr>
              <a:buFont typeface="Wingdings 2" pitchFamily="18" charset="2"/>
              <a:buChar char=""/>
            </a:pPr>
            <a:r>
              <a:rPr lang="fa-IR" sz="3200" b="1" dirty="0" smtClean="0">
                <a:cs typeface="B Zar" panose="00000400000000000000" pitchFamily="2" charset="-78"/>
              </a:rPr>
              <a:t> بازرس</a:t>
            </a:r>
          </a:p>
          <a:p>
            <a:pPr algn="r" rtl="1">
              <a:buNone/>
            </a:pP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761942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72800" cy="12990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800" dirty="0" smtClean="0">
                <a:latin typeface="IranNastaliq" pitchFamily="18" charset="0"/>
                <a:cs typeface="IranNastaliq" pitchFamily="18" charset="0"/>
              </a:rPr>
              <a:t>اثربخشی گروه</a:t>
            </a:r>
            <a:endParaRPr lang="en-US" sz="48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49" y="2060848"/>
            <a:ext cx="11617291" cy="4536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50000"/>
              </a:lnSpc>
              <a:buBlip>
                <a:blip r:embed="rId2"/>
              </a:buBlip>
            </a:pPr>
            <a:r>
              <a:rPr lang="fa-IR" b="1" dirty="0" smtClean="0">
                <a:cs typeface="B Zar" panose="00000400000000000000" pitchFamily="2" charset="-78"/>
              </a:rPr>
              <a:t> گروه اثربخش گروهی است که سطوح عالی عملکرد کاری و حفظ و نگهداری نیروی انسانی را طی زمان کسب کند.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از جنبه عملکرد کاری          </a:t>
            </a:r>
            <a:r>
              <a:rPr lang="en-US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     </a:t>
            </a:r>
            <a:r>
              <a:rPr lang="fa-IR" b="1" dirty="0" smtClean="0">
                <a:cs typeface="B Zar" panose="00000400000000000000" pitchFamily="2" charset="-78"/>
              </a:rPr>
              <a:t>رسیدن به هدف های عملکردی در کوتاهترین زمان ممکن</a:t>
            </a:r>
            <a:r>
              <a:rPr lang="fa-IR" b="1" dirty="0">
                <a:cs typeface="B Zar" panose="00000400000000000000" pitchFamily="2" charset="-78"/>
              </a:rPr>
              <a:t> </a:t>
            </a:r>
            <a:r>
              <a:rPr lang="fa-IR" b="1" dirty="0" smtClean="0">
                <a:cs typeface="B Zar" panose="00000400000000000000" pitchFamily="2" charset="-78"/>
              </a:rPr>
              <a:t>با نتایج کاری عالی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از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جنبه حفظ و نگهداری نیروی </a:t>
            </a: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انسانی </a:t>
            </a:r>
            <a:r>
              <a:rPr lang="en-US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  </a:t>
            </a: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       </a:t>
            </a:r>
            <a:r>
              <a:rPr lang="fa-IR" b="1" dirty="0" smtClean="0">
                <a:cs typeface="B Zar" panose="00000400000000000000" pitchFamily="2" charset="-78"/>
              </a:rPr>
              <a:t>اعضای آن به اندازه کافی از کارها و روابط میان فردی خود رضایت داشته و به طور مستمر با یکدیگر خوب کار کنند</a:t>
            </a:r>
            <a:r>
              <a:rPr lang="fa-IR" dirty="0" smtClean="0">
                <a:cs typeface="B Lotus" pitchFamily="2" charset="-78"/>
              </a:rPr>
              <a:t>.</a:t>
            </a:r>
          </a:p>
          <a:p>
            <a:pPr marL="0" indent="0" algn="r" rtl="1">
              <a:buNone/>
            </a:pPr>
            <a:endParaRPr lang="fa-IR" dirty="0" smtClean="0">
              <a:cs typeface="B Lotus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Lotus" pitchFamily="2" charset="-78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986272" y="3622261"/>
            <a:ext cx="768085" cy="1897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327583" y="4892170"/>
            <a:ext cx="768085" cy="1897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72800" cy="12990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800" dirty="0" smtClean="0">
                <a:latin typeface="IranNastaliq" pitchFamily="18" charset="0"/>
                <a:cs typeface="IranNastaliq" pitchFamily="18" charset="0"/>
              </a:rPr>
              <a:t>اثربخشی گروه</a:t>
            </a:r>
            <a:endParaRPr lang="en-US" sz="48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2060848"/>
            <a:ext cx="11324377" cy="4536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50000"/>
              </a:lnSpc>
              <a:buBlip>
                <a:blip r:embed="rId2"/>
              </a:buBlip>
            </a:pPr>
            <a:r>
              <a:rPr lang="fa-IR" sz="2800" b="1" dirty="0" smtClean="0">
                <a:cs typeface="B Zar" panose="00000400000000000000" pitchFamily="2" charset="-78"/>
              </a:rPr>
              <a:t> هرچه ورودی گروه بهتر باشد احتمالاً اثربخشی گروه بیشتر خواهد بود.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 smtClean="0">
                <a:cs typeface="B Zar" panose="00000400000000000000" pitchFamily="2" charset="-78"/>
              </a:rPr>
              <a:t>ورودی گروه شامل : </a:t>
            </a:r>
            <a:endParaRPr lang="en-US" sz="2800" b="1" dirty="0" smtClean="0"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 smtClean="0">
                <a:cs typeface="B Zar" panose="00000400000000000000" pitchFamily="2" charset="-78"/>
              </a:rPr>
              <a:t>1-محیط سازمانی </a:t>
            </a:r>
            <a:endParaRPr lang="en-US" sz="2800" b="1" dirty="0" smtClean="0"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 smtClean="0">
                <a:cs typeface="B Zar" panose="00000400000000000000" pitchFamily="2" charset="-78"/>
              </a:rPr>
              <a:t> 2-ماهیت کار </a:t>
            </a:r>
            <a:endParaRPr lang="en-US" sz="2800" b="1" dirty="0" smtClean="0"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 smtClean="0">
                <a:cs typeface="B Zar" panose="00000400000000000000" pitchFamily="2" charset="-78"/>
              </a:rPr>
              <a:t>3-ویژگی های اعضاء </a:t>
            </a:r>
            <a:endParaRPr lang="en-US" sz="2800" b="1" dirty="0" smtClean="0">
              <a:cs typeface="B Zar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800" b="1" dirty="0" smtClean="0">
                <a:cs typeface="B Zar" panose="00000400000000000000" pitchFamily="2" charset="-78"/>
              </a:rPr>
              <a:t>4- اندازه گروه  </a:t>
            </a:r>
          </a:p>
        </p:txBody>
      </p:sp>
    </p:spTree>
    <p:extLst>
      <p:ext uri="{BB962C8B-B14F-4D97-AF65-F5344CB8AC3E}">
        <p14:creationId xmlns:p14="http://schemas.microsoft.com/office/powerpoint/2010/main" val="27820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972800" cy="11555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latin typeface="IranNastaliq" pitchFamily="18" charset="0"/>
                <a:cs typeface="B Zar" panose="00000400000000000000" pitchFamily="2" charset="-78"/>
              </a:rPr>
              <a:t>سر فصل مطالب</a:t>
            </a:r>
            <a:endParaRPr lang="en-US" sz="4000" b="1" dirty="0">
              <a:solidFill>
                <a:srgbClr val="C00000"/>
              </a:solidFill>
              <a:latin typeface="IranNastaliq" pitchFamily="18" charset="0"/>
              <a:cs typeface="B Zar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060848"/>
            <a:ext cx="10972800" cy="42637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rtl="1">
              <a:buNone/>
            </a:pPr>
            <a:r>
              <a:rPr lang="fa-IR" b="1" dirty="0" smtClean="0">
                <a:cs typeface="B Zar" panose="00000400000000000000" pitchFamily="2" charset="-78"/>
              </a:rPr>
              <a:t>1) تعاریف گروه، تیم و اصول ومبانی حاکم بر آن</a:t>
            </a:r>
            <a:endParaRPr lang="fa-IR" b="1" dirty="0">
              <a:cs typeface="B Zar" panose="00000400000000000000" pitchFamily="2" charset="-78"/>
            </a:endParaRPr>
          </a:p>
          <a:p>
            <a:pPr algn="r" rtl="1"/>
            <a:r>
              <a:rPr lang="fa-IR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مبانی، کلیات (گروه)</a:t>
            </a:r>
          </a:p>
          <a:p>
            <a:pPr algn="r" rtl="1"/>
            <a:r>
              <a:rPr lang="fa-IR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انواع گروه ها و طبقه بندی آنها</a:t>
            </a:r>
          </a:p>
          <a:p>
            <a:pPr algn="r" rtl="1"/>
            <a:r>
              <a:rPr lang="fa-IR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تعارض در گروه</a:t>
            </a:r>
          </a:p>
          <a:p>
            <a:pPr algn="r" rtl="1"/>
            <a:r>
              <a:rPr lang="fa-IR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مبانی، کلیات و اصول کار تیمی</a:t>
            </a:r>
            <a:endParaRPr lang="en-US" b="1" dirty="0" smtClean="0">
              <a:solidFill>
                <a:srgbClr val="0070C0"/>
              </a:solidFill>
              <a:cs typeface="B Zar" panose="00000400000000000000" pitchFamily="2" charset="-78"/>
            </a:endParaRPr>
          </a:p>
          <a:p>
            <a:pPr algn="r" rtl="1">
              <a:buNone/>
            </a:pP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cs typeface="B Zar" panose="00000400000000000000" pitchFamily="2" charset="-78"/>
              </a:rPr>
              <a:t>2) تصمیم گیری گروهی</a:t>
            </a:r>
          </a:p>
          <a:p>
            <a:pPr algn="r" rtl="1">
              <a:buNone/>
            </a:pPr>
            <a:r>
              <a:rPr lang="fa-IR" b="1" dirty="0" smtClean="0">
                <a:cs typeface="B Zar" panose="00000400000000000000" pitchFamily="2" charset="-78"/>
              </a:rPr>
              <a:t>3) روش ها، تکنیک ها و ابزارهای حل مسئله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7496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13098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4800" b="1" dirty="0" smtClean="0">
                <a:solidFill>
                  <a:srgbClr val="C00000"/>
                </a:solidFill>
                <a:latin typeface="IranNastaliq" pitchFamily="18" charset="0"/>
                <a:cs typeface="B Zar" panose="00000400000000000000" pitchFamily="2" charset="-78"/>
              </a:rPr>
              <a:t>انواع گروه</a:t>
            </a:r>
            <a:endParaRPr lang="en-US" sz="4800" b="1" dirty="0">
              <a:solidFill>
                <a:srgbClr val="C00000"/>
              </a:solidFill>
              <a:latin typeface="IranNastaliq" pitchFamily="18" charset="0"/>
              <a:cs typeface="B Zar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844824"/>
            <a:ext cx="5384800" cy="45101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cs typeface="B Lotus" pitchFamily="2" charset="-78"/>
                <a:hlinkClick r:id="" action="ppaction://noaction"/>
              </a:rPr>
              <a:t>گروه حاکم</a:t>
            </a:r>
            <a:endParaRPr lang="fa-IR" b="1" dirty="0" smtClean="0">
              <a:cs typeface="B Lotus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cs typeface="B Lotus" pitchFamily="2" charset="-78"/>
              </a:rPr>
              <a:t>گروه تخصصی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cs typeface="B Lotus" pitchFamily="2" charset="-78"/>
              </a:rPr>
              <a:t>گروه گرداننده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cs typeface="B Lotus" pitchFamily="2" charset="-78"/>
                <a:hlinkClick r:id="" action="ppaction://noaction"/>
              </a:rPr>
              <a:t>گروه کار</a:t>
            </a:r>
            <a:endParaRPr lang="fa-IR" b="1" dirty="0" smtClean="0">
              <a:cs typeface="B Lotus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cs typeface="B Lotus" pitchFamily="2" charset="-78"/>
              </a:rPr>
              <a:t>گروه پروژه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b="1" dirty="0" smtClean="0">
                <a:cs typeface="B Lotus" pitchFamily="2" charset="-78"/>
              </a:rPr>
              <a:t>انواع شوراها</a:t>
            </a:r>
          </a:p>
          <a:p>
            <a:pPr marL="0" indent="0" algn="r" rtl="1">
              <a:buNone/>
            </a:pPr>
            <a:endParaRPr lang="fa-IR" dirty="0" smtClean="0">
              <a:cs typeface="B Lotus" pitchFamily="2" charset="-78"/>
            </a:endParaRPr>
          </a:p>
          <a:p>
            <a:pPr marL="514350" indent="-514350" algn="r" rtl="1">
              <a:buAutoNum type="arabicParenR"/>
            </a:pPr>
            <a:r>
              <a:rPr lang="fa-IR" b="1" dirty="0" smtClean="0">
                <a:cs typeface="B Lotus" pitchFamily="2" charset="-78"/>
                <a:hlinkClick r:id="" action="ppaction://noaction"/>
              </a:rPr>
              <a:t>گروه دوستی</a:t>
            </a:r>
            <a:endParaRPr lang="fa-IR" b="1" dirty="0" smtClean="0">
              <a:cs typeface="B Lotus" pitchFamily="2" charset="-78"/>
            </a:endParaRPr>
          </a:p>
          <a:p>
            <a:pPr marL="514350" indent="-514350" algn="r" rtl="1">
              <a:buAutoNum type="arabicParenR"/>
            </a:pPr>
            <a:r>
              <a:rPr lang="fa-IR" b="1" dirty="0" smtClean="0">
                <a:cs typeface="B Lotus" pitchFamily="2" charset="-78"/>
              </a:rPr>
              <a:t>گروه ذینفع</a:t>
            </a:r>
          </a:p>
          <a:p>
            <a:pPr marL="514350" indent="-514350" algn="r" rtl="1">
              <a:buAutoNum type="arabicParenR"/>
            </a:pPr>
            <a:r>
              <a:rPr lang="fa-IR" b="1" dirty="0" smtClean="0">
                <a:cs typeface="B Lotus" pitchFamily="2" charset="-78"/>
              </a:rPr>
              <a:t>گروه مرجع</a:t>
            </a:r>
            <a:endParaRPr lang="en-US" b="1" dirty="0">
              <a:cs typeface="B Lotus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1643050"/>
            <a:ext cx="4470432" cy="4857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>
              <a:buNone/>
            </a:pPr>
            <a:endParaRPr lang="fa-IR" sz="1800" dirty="0" smtClean="0"/>
          </a:p>
          <a:p>
            <a:pPr algn="r" rtl="1">
              <a:buNone/>
            </a:pPr>
            <a:endParaRPr lang="fa-IR" sz="1400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sz="3200" b="1" dirty="0" smtClean="0">
                <a:cs typeface="B Lotus" pitchFamily="2" charset="-78"/>
              </a:rPr>
              <a:t>گروه های رسمی</a:t>
            </a:r>
          </a:p>
          <a:p>
            <a:pPr algn="r" rtl="1">
              <a:buNone/>
            </a:pPr>
            <a:endParaRPr lang="fa-IR" sz="1800" dirty="0" smtClean="0">
              <a:cs typeface="B Lotus" pitchFamily="2" charset="-78"/>
            </a:endParaRPr>
          </a:p>
          <a:p>
            <a:pPr algn="r" rtl="1">
              <a:buNone/>
            </a:pPr>
            <a:endParaRPr lang="fa-IR" sz="3200" dirty="0" smtClean="0">
              <a:cs typeface="B Lotus" pitchFamily="2" charset="-78"/>
            </a:endParaRPr>
          </a:p>
          <a:p>
            <a:pPr algn="r" rtl="1">
              <a:buNone/>
            </a:pPr>
            <a:endParaRPr lang="fa-IR" sz="800" dirty="0" smtClean="0">
              <a:cs typeface="B Lotus" pitchFamily="2" charset="-78"/>
            </a:endParaRPr>
          </a:p>
          <a:p>
            <a:pPr algn="r" rtl="1">
              <a:buNone/>
            </a:pPr>
            <a:endParaRPr lang="fa-IR" sz="2400" dirty="0" smtClean="0">
              <a:cs typeface="B Lotus" pitchFamily="2" charset="-78"/>
            </a:endParaRPr>
          </a:p>
          <a:p>
            <a:pPr algn="r" rtl="1">
              <a:buNone/>
            </a:pPr>
            <a:endParaRPr lang="fa-IR" sz="2800" dirty="0" smtClean="0">
              <a:cs typeface="B Lotus" pitchFamily="2" charset="-78"/>
            </a:endParaRPr>
          </a:p>
          <a:p>
            <a:pPr algn="r" rtl="1"/>
            <a:r>
              <a:rPr lang="fa-IR" sz="3200" b="1" dirty="0" smtClean="0">
                <a:cs typeface="B Lotus" pitchFamily="2" charset="-78"/>
              </a:rPr>
              <a:t>گروه های غیررسمی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096000" y="1714488"/>
            <a:ext cx="857256" cy="2714644"/>
          </a:xfrm>
          <a:prstGeom prst="rightBrace">
            <a:avLst>
              <a:gd name="adj1" fmla="val 30959"/>
              <a:gd name="adj2" fmla="val 4949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096000" y="5000636"/>
            <a:ext cx="666755" cy="1357322"/>
          </a:xfrm>
          <a:prstGeom prst="rightBrace">
            <a:avLst>
              <a:gd name="adj1" fmla="val 30959"/>
              <a:gd name="adj2" fmla="val 4949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403" y="620688"/>
            <a:ext cx="10972800" cy="13098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400" b="1" dirty="0" smtClean="0">
                <a:solidFill>
                  <a:srgbClr val="C00000"/>
                </a:solidFill>
                <a:latin typeface="IranNastaliq" pitchFamily="18" charset="0"/>
                <a:cs typeface="B Zar" panose="00000400000000000000" pitchFamily="2" charset="-78"/>
              </a:rPr>
              <a:t>مقایسه گروه های رسمی و غیر رسمی</a:t>
            </a:r>
            <a:endParaRPr lang="en-US" sz="4400" b="1" dirty="0">
              <a:solidFill>
                <a:srgbClr val="C00000"/>
              </a:solidFill>
              <a:latin typeface="IranNastaliq" pitchFamily="18" charset="0"/>
              <a:cs typeface="B Zar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35360" y="2204864"/>
            <a:ext cx="7907888" cy="4146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u="sng" dirty="0" smtClean="0">
                <a:cs typeface="B Zar" panose="00000400000000000000" pitchFamily="2" charset="-78"/>
              </a:rPr>
              <a:t>هرچه گروه رسمی تر باشد:</a:t>
            </a:r>
          </a:p>
          <a:p>
            <a:pPr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b="1" dirty="0" smtClean="0">
                <a:cs typeface="B Zar" panose="00000400000000000000" pitchFamily="2" charset="-78"/>
              </a:rPr>
              <a:t>رهبری آن منظم تر</a:t>
            </a:r>
          </a:p>
          <a:p>
            <a:pPr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b="1" dirty="0" smtClean="0">
                <a:cs typeface="B Zar" panose="00000400000000000000" pitchFamily="2" charset="-78"/>
              </a:rPr>
              <a:t>رعایت آیین نامه ها و مقررات دقیق تر</a:t>
            </a:r>
          </a:p>
          <a:p>
            <a:pPr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b="1" dirty="0" smtClean="0">
                <a:cs typeface="B Zar" panose="00000400000000000000" pitchFamily="2" charset="-78"/>
              </a:rPr>
              <a:t>گزارش افراد الزامی</a:t>
            </a:r>
          </a:p>
          <a:p>
            <a:pPr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b="1" dirty="0" smtClean="0">
                <a:cs typeface="B Zar" panose="00000400000000000000" pitchFamily="2" charset="-78"/>
              </a:rPr>
              <a:t>میزان پیشرفت کار مشخص تر</a:t>
            </a:r>
          </a:p>
          <a:p>
            <a:pPr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b="1" dirty="0" smtClean="0">
                <a:cs typeface="B Zar" panose="00000400000000000000" pitchFamily="2" charset="-78"/>
              </a:rPr>
              <a:t>و کسب نتایج  مورد انتظار به طور مرتب و منظم </a:t>
            </a:r>
          </a:p>
          <a:p>
            <a:pPr marL="0" indent="0" algn="r" rtl="1">
              <a:buClr>
                <a:srgbClr val="00B0F0"/>
              </a:buClr>
              <a:buNone/>
            </a:pPr>
            <a:endParaRPr lang="fa-IR" b="1" dirty="0" smtClean="0">
              <a:cs typeface="B Zar" panose="00000400000000000000" pitchFamily="2" charset="-78"/>
            </a:endParaRPr>
          </a:p>
          <a:p>
            <a:pPr marL="0" indent="0" algn="r" rtl="1">
              <a:buClr>
                <a:srgbClr val="00B0F0"/>
              </a:buClr>
              <a:buNone/>
            </a:pPr>
            <a:r>
              <a:rPr lang="fa-IR" sz="2400" b="1" dirty="0" smtClean="0">
                <a:cs typeface="B Zar" panose="00000400000000000000" pitchFamily="2" charset="-78"/>
              </a:rPr>
              <a:t>( در هر دو نوع گروه رهبر باید نتیجه گرا باشد.)</a:t>
            </a:r>
            <a:endParaRPr lang="en-US" sz="2400" b="1" dirty="0">
              <a:cs typeface="B Zar" panose="00000400000000000000" pitchFamily="2" charset="-78"/>
            </a:endParaRPr>
          </a:p>
        </p:txBody>
      </p:sp>
      <p:pic>
        <p:nvPicPr>
          <p:cNvPr id="10" name="Content Placeholder 9" descr="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447964" y="2780928"/>
            <a:ext cx="2986633" cy="2357454"/>
          </a:xfrm>
        </p:spPr>
      </p:pic>
    </p:spTree>
    <p:extLst>
      <p:ext uri="{BB962C8B-B14F-4D97-AF65-F5344CB8AC3E}">
        <p14:creationId xmlns:p14="http://schemas.microsoft.com/office/powerpoint/2010/main" val="20449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1543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800" b="1" dirty="0" smtClean="0">
                <a:solidFill>
                  <a:srgbClr val="C00000"/>
                </a:solidFill>
                <a:latin typeface="IranNastaliq" pitchFamily="18" charset="0"/>
                <a:cs typeface="B Zar" panose="00000400000000000000" pitchFamily="2" charset="-78"/>
              </a:rPr>
              <a:t>روش طبقه بندی گروه ها</a:t>
            </a:r>
            <a:endParaRPr lang="en-US" sz="4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2564904"/>
            <a:ext cx="2676507" cy="36175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090" y="2420888"/>
            <a:ext cx="7556310" cy="39340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بر حسب نوع</a:t>
            </a:r>
          </a:p>
          <a:p>
            <a:pPr algn="r" rtl="1">
              <a:lnSpc>
                <a:spcPct val="150000"/>
              </a:lnSpc>
            </a:pPr>
            <a:endParaRPr lang="fa-IR" sz="28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کارکردها</a:t>
            </a:r>
          </a:p>
          <a:p>
            <a:pPr algn="r" rtl="1">
              <a:lnSpc>
                <a:spcPct val="150000"/>
              </a:lnSpc>
            </a:pPr>
            <a:endParaRPr lang="fa-IR" sz="28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مراحل توسعه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30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764704"/>
            <a:ext cx="10972800" cy="12995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400" b="1" dirty="0" smtClean="0">
                <a:solidFill>
                  <a:srgbClr val="C00000"/>
                </a:solidFill>
                <a:latin typeface="IranNastaliq" pitchFamily="18" charset="0"/>
                <a:cs typeface="B Zar" panose="00000400000000000000" pitchFamily="2" charset="-78"/>
              </a:rPr>
              <a:t>الگوی 5 مرحله ای شکل گیری گروه ها</a:t>
            </a:r>
            <a:endParaRPr lang="en-US" sz="4400" b="1" dirty="0">
              <a:solidFill>
                <a:srgbClr val="C00000"/>
              </a:solidFill>
              <a:latin typeface="IranNastaliq" pitchFamily="18" charset="0"/>
              <a:cs typeface="B Zar" panose="00000400000000000000" pitchFamily="2" charset="-78"/>
            </a:endParaRPr>
          </a:p>
        </p:txBody>
      </p:sp>
      <p:pic>
        <p:nvPicPr>
          <p:cNvPr id="5" name="Content Placeholder 4" descr="89962_7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2389" y="2263224"/>
            <a:ext cx="3998794" cy="37690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2501" y="2348881"/>
            <a:ext cx="6409899" cy="400604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4000" b="1" dirty="0" smtClean="0">
                <a:cs typeface="B Zar" panose="00000400000000000000" pitchFamily="2" charset="-78"/>
                <a:hlinkClick r:id="" action="ppaction://noaction"/>
              </a:rPr>
              <a:t>مرحله شکل گیری</a:t>
            </a:r>
            <a:endParaRPr lang="fa-IR" sz="4000" b="1" dirty="0" smtClean="0">
              <a:cs typeface="B Zar" panose="000004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4000" b="1" dirty="0" smtClean="0">
                <a:cs typeface="B Zar" panose="00000400000000000000" pitchFamily="2" charset="-78"/>
                <a:hlinkClick r:id="" action="ppaction://noaction"/>
              </a:rPr>
              <a:t>مرحله درگیری</a:t>
            </a:r>
            <a:endParaRPr lang="fa-IR" sz="4000" b="1" dirty="0" smtClean="0">
              <a:cs typeface="B Zar" panose="000004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4000" b="1" dirty="0" smtClean="0">
                <a:cs typeface="B Zar" panose="00000400000000000000" pitchFamily="2" charset="-78"/>
                <a:hlinkClick r:id="" action="ppaction://noaction"/>
              </a:rPr>
              <a:t>مرحله انسجام</a:t>
            </a:r>
            <a:endParaRPr lang="fa-IR" sz="4000" b="1" dirty="0" smtClean="0">
              <a:cs typeface="B Zar" panose="000004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4000" b="1" dirty="0" smtClean="0">
                <a:cs typeface="B Zar" panose="00000400000000000000" pitchFamily="2" charset="-78"/>
                <a:hlinkClick r:id="" action="ppaction://noaction"/>
              </a:rPr>
              <a:t>تکامل</a:t>
            </a:r>
            <a:endParaRPr lang="en-US" sz="4000" b="1" dirty="0" smtClean="0">
              <a:cs typeface="B Zar" panose="000004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arenR"/>
            </a:pPr>
            <a:r>
              <a:rPr lang="fa-IR" sz="4000" b="1" dirty="0" smtClean="0">
                <a:cs typeface="B Zar" panose="00000400000000000000" pitchFamily="2" charset="-78"/>
                <a:hlinkClick r:id="" action="ppaction://noaction"/>
              </a:rPr>
              <a:t>از هم پاشیدن</a:t>
            </a:r>
            <a:endParaRPr lang="en-US" sz="4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66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مرحله شکل گیری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2132856"/>
            <a:ext cx="11329259" cy="41917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در </a:t>
            </a:r>
            <a:r>
              <a:rPr lang="fa-IR" b="1" dirty="0">
                <a:cs typeface="B Zar" panose="00000400000000000000" pitchFamily="2" charset="-78"/>
              </a:rPr>
              <a:t>این مرحله گروه برای انجام پروژه حالت آزمایشی دارد به </a:t>
            </a:r>
            <a:r>
              <a:rPr lang="fa-IR" b="1" dirty="0" smtClean="0">
                <a:cs typeface="B Zar" panose="00000400000000000000" pitchFamily="2" charset="-78"/>
              </a:rPr>
              <a:t>همراه توانایی </a:t>
            </a:r>
            <a:r>
              <a:rPr lang="fa-IR" b="1" dirty="0">
                <a:cs typeface="B Zar" panose="00000400000000000000" pitchFamily="2" charset="-78"/>
              </a:rPr>
              <a:t>تشخیص اشتباهات در بدو کار و رفع </a:t>
            </a:r>
            <a:r>
              <a:rPr lang="fa-IR" b="1" dirty="0" smtClean="0">
                <a:cs typeface="B Zar" panose="00000400000000000000" pitchFamily="2" charset="-78"/>
              </a:rPr>
              <a:t>نواقص</a:t>
            </a:r>
          </a:p>
          <a:p>
            <a:pPr marL="0" indent="0" algn="r" rtl="1">
              <a:buNone/>
            </a:pPr>
            <a:endParaRPr lang="fa-IR" sz="1800" b="1" dirty="0">
              <a:cs typeface="B Zar" panose="00000400000000000000" pitchFamily="2" charset="-78"/>
            </a:endParaRP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در این مرحله افراد در جستجوی جمع آوری اطلاعات و تأثیرپذیری از یکدیگر هستند.</a:t>
            </a:r>
          </a:p>
          <a:p>
            <a:pPr marL="0" indent="0" algn="r" rtl="1">
              <a:buNone/>
            </a:pPr>
            <a:endParaRPr lang="fa-IR" sz="18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از ابراز موضوعات و احساسات جدی احتراز می شود.</a:t>
            </a:r>
          </a:p>
          <a:p>
            <a:pPr marL="0" indent="0" algn="r" rtl="1">
              <a:buNone/>
            </a:pPr>
            <a:endParaRPr lang="fa-IR" sz="18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b="1" dirty="0" smtClean="0">
                <a:cs typeface="B Zar" panose="00000400000000000000" pitchFamily="2" charset="-78"/>
              </a:rPr>
              <a:t>در این مرحله از نظر هدف ، ساختار ورهبری گروه اتفاق نظر کامل وجود ندارد.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54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82889" y="3200399"/>
            <a:ext cx="9512489" cy="24361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b="1" dirty="0" smtClean="0">
                <a:cs typeface="B Zar" panose="00000400000000000000" pitchFamily="2" charset="-78"/>
              </a:rPr>
              <a:t>Mehr.anamisfile.ir</a:t>
            </a:r>
          </a:p>
          <a:p>
            <a:r>
              <a:rPr lang="en-US" sz="4400" b="1" dirty="0" smtClean="0">
                <a:cs typeface="B Zar" panose="00000400000000000000" pitchFamily="2" charset="-78"/>
              </a:rPr>
              <a:t>Mehrejonoob.frafile.ir</a:t>
            </a:r>
            <a:endParaRPr lang="en-US" sz="4400" b="1" dirty="0">
              <a:cs typeface="B Zar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برای دانلود کامل این فایل و سایر فایل های مورد نیاز به فروشگاه های زیر مراجعه شود 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791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 rot="21297209">
            <a:off x="1893052" y="2338417"/>
            <a:ext cx="5298089" cy="2179320"/>
          </a:xfrm>
        </p:spPr>
        <p:txBody>
          <a:bodyPr>
            <a:normAutofit/>
          </a:bodyPr>
          <a:lstStyle/>
          <a:p>
            <a:pPr algn="ctr" rtl="1"/>
            <a:r>
              <a:rPr lang="fa-IR" sz="60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گروه چیست؟</a:t>
            </a:r>
            <a:endParaRPr lang="en-US" sz="60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r="5853"/>
          <a:stretch>
            <a:fillRect/>
          </a:stretch>
        </p:blipFill>
        <p:spPr>
          <a:xfrm rot="420000">
            <a:off x="5104381" y="4908399"/>
            <a:ext cx="3919125" cy="171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3439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8675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4800" b="1" dirty="0" smtClean="0">
                <a:latin typeface="IranNastaliq" pitchFamily="18" charset="0"/>
                <a:cs typeface="B Zar" panose="00000400000000000000" pitchFamily="2" charset="-78"/>
              </a:rPr>
              <a:t>مقدمه</a:t>
            </a:r>
            <a:endParaRPr lang="en-US" sz="4800" b="1" dirty="0">
              <a:latin typeface="IranNastaliq" pitchFamily="18" charset="0"/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10" y="1556792"/>
            <a:ext cx="11620581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2800" b="1" dirty="0" smtClean="0">
                <a:cs typeface="B Zar" panose="00000400000000000000" pitchFamily="2" charset="-78"/>
              </a:rPr>
              <a:t>کارگروهی برآورده کننده اهداف سازمان می باشد.</a:t>
            </a:r>
          </a:p>
          <a:p>
            <a:pPr algn="r" rtl="1">
              <a:buNone/>
            </a:pPr>
            <a:endParaRPr lang="fa-IR" sz="28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امروزه یکی از رموز موفقیت سازمان های برتر،توجه به کار گروهی در میان کارکنان است.</a:t>
            </a:r>
          </a:p>
          <a:p>
            <a:pPr algn="r" rtl="1">
              <a:buNone/>
            </a:pPr>
            <a:endParaRPr lang="fa-IR" sz="28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2800" b="1" dirty="0" smtClean="0">
                <a:cs typeface="B Zar" panose="00000400000000000000" pitchFamily="2" charset="-78"/>
              </a:rPr>
              <a:t>با وجود تمام فواید و مزایای وجود گروه ها و تیم ها در سازمان ، </a:t>
            </a: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فرایند تصمیم گیری </a:t>
            </a:r>
            <a:r>
              <a:rPr lang="fa-IR" sz="2800" b="1" dirty="0" smtClean="0">
                <a:cs typeface="B Zar" panose="00000400000000000000" pitchFamily="2" charset="-78"/>
              </a:rPr>
              <a:t>در گروه ها بسیار دشوار است.</a:t>
            </a:r>
          </a:p>
          <a:p>
            <a:pPr algn="r" rtl="1">
              <a:buNone/>
            </a:pPr>
            <a:endParaRPr lang="fa-IR" sz="2800" b="1" dirty="0" smtClean="0">
              <a:cs typeface="B Zar" panose="00000400000000000000" pitchFamily="2" charset="-78"/>
            </a:endParaRPr>
          </a:p>
          <a:p>
            <a:pPr algn="r" rtl="1"/>
            <a:r>
              <a:rPr lang="fa-IR" sz="2800" b="1" dirty="0" smtClean="0">
                <a:cs typeface="B Zar" panose="00000400000000000000" pitchFamily="2" charset="-78"/>
              </a:rPr>
              <a:t>صرف گرد هم آمدن عده ای و تلاش برای رسیدن به هدفی، ضامن موفقیت آنها نمی باشد.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9385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210" y="477672"/>
            <a:ext cx="10155395" cy="36657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>
              <a:lnSpc>
                <a:spcPct val="20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تعاریف گروه، تیم و اصول </a:t>
            </a:r>
            <a:br>
              <a:rPr lang="fa-IR" sz="4000" b="1" dirty="0" smtClean="0">
                <a:cs typeface="B Zar" panose="00000400000000000000" pitchFamily="2" charset="-78"/>
              </a:rPr>
            </a:br>
            <a:r>
              <a:rPr lang="fa-IR" sz="4000" b="1" dirty="0" smtClean="0">
                <a:cs typeface="B Zar" panose="00000400000000000000" pitchFamily="2" charset="-78"/>
              </a:rPr>
              <a:t>ومبانی حاکم بر آن</a:t>
            </a:r>
            <a:endParaRPr lang="en-US" sz="4000" b="1" dirty="0">
              <a:cs typeface="B Zar" panose="00000400000000000000" pitchFamily="2" charset="-78"/>
            </a:endParaRPr>
          </a:p>
        </p:txBody>
      </p:sp>
      <p:pic>
        <p:nvPicPr>
          <p:cNvPr id="8" name="Picture Placeholder 7" descr="09_7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954" b="15954"/>
          <a:stretch>
            <a:fillRect/>
          </a:stretch>
        </p:blipFill>
        <p:spPr>
          <a:xfrm rot="420000">
            <a:off x="3755098" y="3956342"/>
            <a:ext cx="4162061" cy="265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5919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72800" cy="12275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a-IR" sz="4800" b="1" dirty="0" smtClean="0">
                <a:latin typeface="IranNastaliq" pitchFamily="18" charset="0"/>
                <a:cs typeface="B Zar" panose="00000400000000000000" pitchFamily="2" charset="-78"/>
              </a:rPr>
              <a:t>تعریف گروه</a:t>
            </a:r>
            <a:endParaRPr lang="en-US" sz="4800" b="1" dirty="0">
              <a:latin typeface="IranNastaliq" pitchFamily="18" charset="0"/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09" y="1916832"/>
            <a:ext cx="11525331" cy="48245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u="sng" dirty="0" smtClean="0">
                <a:cs typeface="B Zar" panose="00000400000000000000" pitchFamily="2" charset="-78"/>
              </a:rPr>
              <a:t>تعاریف متعددی توسط جامعه شناسان برای گروه ارائه شده است که هیچ یک تضادی با هم ندارند. از جمله :</a:t>
            </a:r>
          </a:p>
          <a:p>
            <a:pPr algn="r" rtl="1">
              <a:lnSpc>
                <a:spcPct val="150000"/>
              </a:lnSpc>
              <a:buNone/>
            </a:pPr>
            <a:endParaRPr lang="fa-IR" sz="3200" b="1" u="sng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گروه تعدادی از افراد انسانی است که براساس یک روابط متقابل و احساس همبستگی با یکدیگر همکاری و همیاری دارند</a:t>
            </a:r>
            <a:r>
              <a:rPr lang="fa-IR" sz="3200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None/>
            </a:pPr>
            <a:endParaRPr lang="fa-IR" sz="32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42785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72800" cy="12275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a-IR" sz="4800" b="1" dirty="0" smtClean="0">
                <a:latin typeface="IranNastaliq" pitchFamily="18" charset="0"/>
                <a:cs typeface="B Zar" panose="00000400000000000000" pitchFamily="2" charset="-78"/>
              </a:rPr>
              <a:t>تعریف گروه</a:t>
            </a:r>
            <a:endParaRPr lang="en-US" sz="4800" b="1" dirty="0">
              <a:latin typeface="IranNastaliq" pitchFamily="18" charset="0"/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09" y="1916832"/>
            <a:ext cx="11525331" cy="4824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lnSpc>
                <a:spcPct val="200000"/>
              </a:lnSpc>
            </a:pPr>
            <a:r>
              <a:rPr lang="fa-IR" sz="3200" b="1" dirty="0" smtClean="0">
                <a:cs typeface="B Mitra" pitchFamily="2" charset="-78"/>
              </a:rPr>
              <a:t>گروه اجتماعی که صورت کامل آن جامعه است ، واحد اجتماعی است که مرکب از دو تن یا عده بیشتری انسان که بر اثر </a:t>
            </a:r>
            <a:r>
              <a:rPr lang="fa-IR" sz="3200" b="1" dirty="0" smtClean="0">
                <a:solidFill>
                  <a:srgbClr val="C00000"/>
                </a:solidFill>
                <a:cs typeface="B Mitra" pitchFamily="2" charset="-78"/>
              </a:rPr>
              <a:t>کنش های متقابل اجتماعی </a:t>
            </a:r>
            <a:r>
              <a:rPr lang="fa-IR" sz="3200" b="1" dirty="0" smtClean="0">
                <a:cs typeface="B Mitra" pitchFamily="2" charset="-78"/>
              </a:rPr>
              <a:t>به یکدیگر پیوند خورده اند.</a:t>
            </a:r>
          </a:p>
          <a:p>
            <a:pPr algn="r" rtl="1">
              <a:lnSpc>
                <a:spcPct val="200000"/>
              </a:lnSpc>
            </a:pPr>
            <a:endParaRPr lang="en-US" b="1" dirty="0" smtClean="0"/>
          </a:p>
          <a:p>
            <a:pPr algn="r" rtl="1">
              <a:lnSpc>
                <a:spcPct val="200000"/>
              </a:lnSpc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92038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28816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a-IR" sz="4800" b="1" dirty="0" smtClean="0">
                <a:solidFill>
                  <a:srgbClr val="C00000"/>
                </a:solidFill>
                <a:latin typeface="IranNastaliq" pitchFamily="18" charset="0"/>
                <a:cs typeface="B Zar" panose="00000400000000000000" pitchFamily="2" charset="-78"/>
              </a:rPr>
              <a:t>تعریف گروه</a:t>
            </a:r>
            <a:endParaRPr lang="en-US" sz="4800" b="1" dirty="0">
              <a:solidFill>
                <a:srgbClr val="C00000"/>
              </a:solidFill>
              <a:latin typeface="IranNastaliq" pitchFamily="18" charset="0"/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7525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3000" b="1" dirty="0" smtClean="0">
                <a:cs typeface="B Zar" panose="00000400000000000000" pitchFamily="2" charset="-78"/>
              </a:rPr>
              <a:t>تعداد اشخاصی که روابطشان بر اساس یک رشته </a:t>
            </a:r>
            <a:r>
              <a:rPr lang="fa-IR" sz="3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نقش ها </a:t>
            </a:r>
            <a:r>
              <a:rPr lang="fa-IR" sz="3000" b="1" dirty="0" smtClean="0">
                <a:cs typeface="B Zar" panose="00000400000000000000" pitchFamily="2" charset="-78"/>
              </a:rPr>
              <a:t>و پایگاه های پیوسته استوار شده باشد. </a:t>
            </a:r>
            <a:endParaRPr lang="en-US" sz="30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000" b="1" dirty="0" smtClean="0">
                <a:cs typeface="B Zar" panose="00000400000000000000" pitchFamily="2" charset="-78"/>
              </a:rPr>
              <a:t>اعتقادات و </a:t>
            </a:r>
            <a:r>
              <a:rPr lang="fa-IR" sz="3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ارزش های مشترکی </a:t>
            </a:r>
            <a:r>
              <a:rPr lang="fa-IR" sz="3000" b="1" dirty="0" smtClean="0">
                <a:cs typeface="B Zar" panose="00000400000000000000" pitchFamily="2" charset="-78"/>
              </a:rPr>
              <a:t>داشته باشند، به حد کفایت از ارزش های مشترک و مشابه و نیز روابطشان با یکدیگر </a:t>
            </a:r>
            <a:r>
              <a:rPr lang="fa-IR" sz="3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آگاهی</a:t>
            </a:r>
            <a:r>
              <a:rPr lang="fa-IR" sz="3000" b="1" dirty="0" smtClean="0">
                <a:cs typeface="B Zar" panose="00000400000000000000" pitchFamily="2" charset="-78"/>
              </a:rPr>
              <a:t> داشته باشند .</a:t>
            </a:r>
          </a:p>
          <a:p>
            <a:pPr algn="r" rtl="1">
              <a:buNone/>
            </a:pPr>
            <a:endParaRPr lang="fa-IR" sz="3000" dirty="0" smtClean="0">
              <a:cs typeface="B Mitra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563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2881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a-IR" sz="4800" dirty="0" smtClean="0">
                <a:latin typeface="IranNastaliq" pitchFamily="18" charset="0"/>
                <a:cs typeface="IranNastaliq" pitchFamily="18" charset="0"/>
              </a:rPr>
              <a:t>تعریف گروه</a:t>
            </a:r>
            <a:endParaRPr lang="en-US" sz="48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824"/>
            <a:ext cx="10972800" cy="47525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3000" b="1" dirty="0" smtClean="0">
                <a:cs typeface="B Zar" panose="00000400000000000000" pitchFamily="2" charset="-78"/>
              </a:rPr>
              <a:t>گروه اجتماعی عبارت است ازتعداد معدودی از افراد که برای مدتی تقریباً طولانی با یکدیگر ارتباط دارند وبین آنها نوعی ارتباط رویاروی وجود دارد و این ارتباط مستقیم و بدون واسطه افراد دیگراست.</a:t>
            </a:r>
          </a:p>
          <a:p>
            <a:pPr algn="r" rtl="1">
              <a:lnSpc>
                <a:spcPct val="20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97346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5714</TotalTime>
  <Words>927</Words>
  <Application>Microsoft Office PowerPoint</Application>
  <PresentationFormat>Custom</PresentationFormat>
  <Paragraphs>159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Perpetua</vt:lpstr>
      <vt:lpstr>Wingdings</vt:lpstr>
      <vt:lpstr>B Mitra</vt:lpstr>
      <vt:lpstr>B Lotus</vt:lpstr>
      <vt:lpstr>Calibri</vt:lpstr>
      <vt:lpstr>Franklin Gothic Book</vt:lpstr>
      <vt:lpstr>B Zar</vt:lpstr>
      <vt:lpstr>IranNastaliq</vt:lpstr>
      <vt:lpstr>Wingdings 2</vt:lpstr>
      <vt:lpstr>Times New Roman</vt:lpstr>
      <vt:lpstr>Equity</vt:lpstr>
      <vt:lpstr>PowerPoint Presentation</vt:lpstr>
      <vt:lpstr>سر فصل مطالب</vt:lpstr>
      <vt:lpstr>PowerPoint Presentation</vt:lpstr>
      <vt:lpstr>مقدمه</vt:lpstr>
      <vt:lpstr>تعاریف گروه، تیم و اصول  ومبانی حاکم بر آن</vt:lpstr>
      <vt:lpstr>تعریف گروه</vt:lpstr>
      <vt:lpstr>تعریف گروه</vt:lpstr>
      <vt:lpstr>تعریف گروه</vt:lpstr>
      <vt:lpstr>تعریف گروه</vt:lpstr>
      <vt:lpstr>وجه مشترک تمام تعاریف</vt:lpstr>
      <vt:lpstr>ویژگی های مشترک انواع گروه ها</vt:lpstr>
      <vt:lpstr>بررسی فوائد ایجاد گروه</vt:lpstr>
      <vt:lpstr>الزام های عملی توسعه گروه </vt:lpstr>
      <vt:lpstr>تشکیلات گروه های کاری</vt:lpstr>
      <vt:lpstr>تعداد مناسب اعضای گروه</vt:lpstr>
      <vt:lpstr>تعداد مناسب اعضای گروه</vt:lpstr>
      <vt:lpstr>توجه به نقش های گروه</vt:lpstr>
      <vt:lpstr>اثربخشی گروه</vt:lpstr>
      <vt:lpstr>اثربخشی گروه</vt:lpstr>
      <vt:lpstr>انواع گروه</vt:lpstr>
      <vt:lpstr>مقایسه گروه های رسمی و غیر رسمی</vt:lpstr>
      <vt:lpstr>روش طبقه بندی گروه ها</vt:lpstr>
      <vt:lpstr>الگوی 5 مرحله ای شکل گیری گروه ها</vt:lpstr>
      <vt:lpstr>مرحله شکل گیری</vt:lpstr>
      <vt:lpstr>برای دانلود کامل این فایل و سایر فایل های مورد نیاز به فروشگاه های زیر مراجعه شود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foadhanzal</dc:creator>
  <cp:lastModifiedBy>09018868042</cp:lastModifiedBy>
  <cp:revision>299</cp:revision>
  <dcterms:created xsi:type="dcterms:W3CDTF">2013-11-01T18:45:41Z</dcterms:created>
  <dcterms:modified xsi:type="dcterms:W3CDTF">2022-06-01T16:02:36Z</dcterms:modified>
</cp:coreProperties>
</file>