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91" r:id="rId2"/>
    <p:sldId id="256" r:id="rId3"/>
    <p:sldId id="288" r:id="rId4"/>
    <p:sldId id="258" r:id="rId5"/>
    <p:sldId id="289" r:id="rId6"/>
    <p:sldId id="257" r:id="rId7"/>
    <p:sldId id="260"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C53517-4695-4388-9068-E9507949DED6}"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B8FB7-DACF-4A41-8226-474DADADAD1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13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C53517-4695-4388-9068-E9507949DED6}"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B8FB7-DACF-4A41-8226-474DADADAD1A}" type="slidenum">
              <a:rPr lang="en-US" smtClean="0"/>
              <a:t>‹#›</a:t>
            </a:fld>
            <a:endParaRPr lang="en-US"/>
          </a:p>
        </p:txBody>
      </p:sp>
    </p:spTree>
    <p:extLst>
      <p:ext uri="{BB962C8B-B14F-4D97-AF65-F5344CB8AC3E}">
        <p14:creationId xmlns:p14="http://schemas.microsoft.com/office/powerpoint/2010/main" val="163355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C53517-4695-4388-9068-E9507949DED6}"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B8FB7-DACF-4A41-8226-474DADADAD1A}" type="slidenum">
              <a:rPr lang="en-US" smtClean="0"/>
              <a:t>‹#›</a:t>
            </a:fld>
            <a:endParaRPr lang="en-US"/>
          </a:p>
        </p:txBody>
      </p:sp>
    </p:spTree>
    <p:extLst>
      <p:ext uri="{BB962C8B-B14F-4D97-AF65-F5344CB8AC3E}">
        <p14:creationId xmlns:p14="http://schemas.microsoft.com/office/powerpoint/2010/main" val="364550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C53517-4695-4388-9068-E9507949DED6}"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B8FB7-DACF-4A41-8226-474DADADAD1A}" type="slidenum">
              <a:rPr lang="en-US" smtClean="0"/>
              <a:t>‹#›</a:t>
            </a:fld>
            <a:endParaRPr lang="en-US"/>
          </a:p>
        </p:txBody>
      </p:sp>
    </p:spTree>
    <p:extLst>
      <p:ext uri="{BB962C8B-B14F-4D97-AF65-F5344CB8AC3E}">
        <p14:creationId xmlns:p14="http://schemas.microsoft.com/office/powerpoint/2010/main" val="503088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53517-4695-4388-9068-E9507949DED6}" type="datetimeFigureOut">
              <a:rPr lang="en-US" smtClean="0"/>
              <a:t>6/10/2023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B8FB7-DACF-4A41-8226-474DADADAD1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00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C53517-4695-4388-9068-E9507949DED6}"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B8FB7-DACF-4A41-8226-474DADADAD1A}" type="slidenum">
              <a:rPr lang="en-US" smtClean="0"/>
              <a:t>‹#›</a:t>
            </a:fld>
            <a:endParaRPr lang="en-US"/>
          </a:p>
        </p:txBody>
      </p:sp>
    </p:spTree>
    <p:extLst>
      <p:ext uri="{BB962C8B-B14F-4D97-AF65-F5344CB8AC3E}">
        <p14:creationId xmlns:p14="http://schemas.microsoft.com/office/powerpoint/2010/main" val="314254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C53517-4695-4388-9068-E9507949DED6}" type="datetimeFigureOut">
              <a:rPr lang="en-US" smtClean="0"/>
              <a:t>6/10/2023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FB8FB7-DACF-4A41-8226-474DADADAD1A}" type="slidenum">
              <a:rPr lang="en-US" smtClean="0"/>
              <a:t>‹#›</a:t>
            </a:fld>
            <a:endParaRPr lang="en-US"/>
          </a:p>
        </p:txBody>
      </p:sp>
    </p:spTree>
    <p:extLst>
      <p:ext uri="{BB962C8B-B14F-4D97-AF65-F5344CB8AC3E}">
        <p14:creationId xmlns:p14="http://schemas.microsoft.com/office/powerpoint/2010/main" val="270539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C53517-4695-4388-9068-E9507949DED6}" type="datetimeFigureOut">
              <a:rPr lang="en-US" smtClean="0"/>
              <a:t>6/10/2023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FB8FB7-DACF-4A41-8226-474DADADAD1A}" type="slidenum">
              <a:rPr lang="en-US" smtClean="0"/>
              <a:t>‹#›</a:t>
            </a:fld>
            <a:endParaRPr lang="en-US"/>
          </a:p>
        </p:txBody>
      </p:sp>
    </p:spTree>
    <p:extLst>
      <p:ext uri="{BB962C8B-B14F-4D97-AF65-F5344CB8AC3E}">
        <p14:creationId xmlns:p14="http://schemas.microsoft.com/office/powerpoint/2010/main" val="419663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C53517-4695-4388-9068-E9507949DED6}" type="datetimeFigureOut">
              <a:rPr lang="en-US" smtClean="0"/>
              <a:t>6/10/2023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7FB8FB7-DACF-4A41-8226-474DADADAD1A}" type="slidenum">
              <a:rPr lang="en-US" smtClean="0"/>
              <a:t>‹#›</a:t>
            </a:fld>
            <a:endParaRPr lang="en-US"/>
          </a:p>
        </p:txBody>
      </p:sp>
    </p:spTree>
    <p:extLst>
      <p:ext uri="{BB962C8B-B14F-4D97-AF65-F5344CB8AC3E}">
        <p14:creationId xmlns:p14="http://schemas.microsoft.com/office/powerpoint/2010/main" val="361773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4C53517-4695-4388-9068-E9507949DED6}" type="datetimeFigureOut">
              <a:rPr lang="en-US" smtClean="0"/>
              <a:t>6/10/2023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7FB8FB7-DACF-4A41-8226-474DADADAD1A}" type="slidenum">
              <a:rPr lang="en-US" smtClean="0"/>
              <a:t>‹#›</a:t>
            </a:fld>
            <a:endParaRPr lang="en-US"/>
          </a:p>
        </p:txBody>
      </p:sp>
    </p:spTree>
    <p:extLst>
      <p:ext uri="{BB962C8B-B14F-4D97-AF65-F5344CB8AC3E}">
        <p14:creationId xmlns:p14="http://schemas.microsoft.com/office/powerpoint/2010/main" val="12784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C53517-4695-4388-9068-E9507949DED6}" type="datetimeFigureOut">
              <a:rPr lang="en-US" smtClean="0"/>
              <a:t>6/10/2023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B8FB7-DACF-4A41-8226-474DADADAD1A}" type="slidenum">
              <a:rPr lang="en-US" smtClean="0"/>
              <a:t>‹#›</a:t>
            </a:fld>
            <a:endParaRPr lang="en-US"/>
          </a:p>
        </p:txBody>
      </p:sp>
    </p:spTree>
    <p:extLst>
      <p:ext uri="{BB962C8B-B14F-4D97-AF65-F5344CB8AC3E}">
        <p14:creationId xmlns:p14="http://schemas.microsoft.com/office/powerpoint/2010/main" val="157769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C53517-4695-4388-9068-E9507949DED6}" type="datetimeFigureOut">
              <a:rPr lang="en-US" smtClean="0"/>
              <a:t>6/10/2023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7FB8FB7-DACF-4A41-8226-474DADADAD1A}"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10206041" y="6400800"/>
            <a:ext cx="1340432" cy="388696"/>
          </a:xfrm>
          <a:prstGeom prst="rect">
            <a:avLst/>
          </a:prstGeom>
        </p:spPr>
        <p:txBody>
          <a:bodyPr wrap="none">
            <a:spAutoFit/>
          </a:bodyPr>
          <a:lstStyle/>
          <a:p>
            <a:pPr algn="justLow" rtl="1">
              <a:lnSpc>
                <a:spcPct val="107000"/>
              </a:lnSpc>
              <a:spcAft>
                <a:spcPts val="800"/>
              </a:spcAft>
            </a:pPr>
            <a:r>
              <a:rPr lang="fa-IR" sz="1800" b="0" cap="none" spc="0" dirty="0">
                <a:ln>
                  <a:noFill/>
                </a:ln>
                <a:solidFill>
                  <a:schemeClr val="tx1"/>
                </a:solidFill>
                <a:effectLst/>
                <a:latin typeface="Calibri" panose="020F0502020204030204" pitchFamily="34" charset="0"/>
                <a:ea typeface="Calibri" panose="020F0502020204030204" pitchFamily="34" charset="0"/>
                <a:cs typeface="B Arash" panose="00000400000000000000" pitchFamily="2" charset="-78"/>
              </a:rPr>
              <a:t>مجتبی صفابخش</a:t>
            </a:r>
            <a:endParaRPr lang="en-US" sz="1400" b="0" cap="none" spc="0" dirty="0">
              <a:ln>
                <a:noFill/>
              </a:ln>
              <a:solidFill>
                <a:schemeClr val="tx1"/>
              </a:solidFill>
              <a:effectLst/>
              <a:latin typeface="Calibri" panose="020F0502020204030204" pitchFamily="34" charset="0"/>
              <a:ea typeface="Calibri" panose="020F0502020204030204" pitchFamily="34" charset="0"/>
              <a:cs typeface="B Arash" panose="00000400000000000000" pitchFamily="2" charset="-78"/>
            </a:endParaRPr>
          </a:p>
        </p:txBody>
      </p:sp>
    </p:spTree>
    <p:extLst>
      <p:ext uri="{BB962C8B-B14F-4D97-AF65-F5344CB8AC3E}">
        <p14:creationId xmlns:p14="http://schemas.microsoft.com/office/powerpoint/2010/main" val="9987980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737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73408" y="2816792"/>
            <a:ext cx="6815669" cy="1515533"/>
          </a:xfrm>
        </p:spPr>
        <p:txBody>
          <a:bodyPr anchor="b"/>
          <a:lstStyle/>
          <a:p>
            <a:pPr algn="r" rtl="1"/>
            <a:r>
              <a:rPr lang="fa-IR"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اختلالات شخصیت</a:t>
            </a:r>
            <a:endParaRPr lang="en-U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Subtitle 2"/>
          <p:cNvSpPr>
            <a:spLocks noGrp="1"/>
          </p:cNvSpPr>
          <p:nvPr>
            <p:ph type="subTitle" idx="1"/>
          </p:nvPr>
        </p:nvSpPr>
        <p:spPr>
          <a:xfrm>
            <a:off x="1776931" y="4498106"/>
            <a:ext cx="6815669" cy="1320802"/>
          </a:xfrm>
        </p:spPr>
        <p:txBody>
          <a:bodyPr>
            <a:noAutofit/>
          </a:bodyPr>
          <a:lstStyle/>
          <a:p>
            <a:pPr algn="l"/>
            <a:r>
              <a:rPr lang="en-US" sz="3200" dirty="0">
                <a:solidFill>
                  <a:schemeClr val="accent4">
                    <a:lumMod val="50000"/>
                  </a:schemeClr>
                </a:solidFill>
              </a:rPr>
              <a:t>Personality disorder</a:t>
            </a:r>
          </a:p>
          <a:p>
            <a:pPr algn="l"/>
            <a:br>
              <a:rPr lang="en-US" sz="3200" dirty="0">
                <a:solidFill>
                  <a:schemeClr val="accent4">
                    <a:lumMod val="50000"/>
                  </a:schemeClr>
                </a:solidFill>
              </a:rPr>
            </a:br>
            <a:endParaRPr lang="en-US" sz="3200" dirty="0">
              <a:solidFill>
                <a:schemeClr val="accent4">
                  <a:lumMod val="50000"/>
                </a:schemeClr>
              </a:solidFill>
            </a:endParaRP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0051" r="16632"/>
          <a:stretch/>
        </p:blipFill>
        <p:spPr>
          <a:xfrm>
            <a:off x="1395046" y="1008315"/>
            <a:ext cx="3120280" cy="3285392"/>
          </a:xfrm>
          <a:prstGeom prst="rect">
            <a:avLst/>
          </a:prstGeom>
        </p:spPr>
      </p:pic>
    </p:spTree>
    <p:extLst>
      <p:ext uri="{BB962C8B-B14F-4D97-AF65-F5344CB8AC3E}">
        <p14:creationId xmlns:p14="http://schemas.microsoft.com/office/powerpoint/2010/main" val="888103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tile tx="0" ty="0" sx="100000" sy="100000" flip="none" algn="tl"/>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807500" y="0"/>
            <a:ext cx="6075029" cy="6299200"/>
          </a:xfrm>
          <a:prstGeom prst="rect">
            <a:avLst/>
          </a:prstGeom>
        </p:spPr>
      </p:pic>
      <p:sp>
        <p:nvSpPr>
          <p:cNvPr id="9" name="Rectangle 8"/>
          <p:cNvSpPr/>
          <p:nvPr/>
        </p:nvSpPr>
        <p:spPr>
          <a:xfrm>
            <a:off x="5193806" y="2486512"/>
            <a:ext cx="1080745" cy="685124"/>
          </a:xfrm>
          <a:prstGeom prst="rect">
            <a:avLst/>
          </a:prstGeom>
        </p:spPr>
        <p:txBody>
          <a:bodyPr wrap="none">
            <a:spAutoFit/>
          </a:bodyPr>
          <a:lstStyle/>
          <a:p>
            <a:pPr algn="justLow" rtl="1">
              <a:lnSpc>
                <a:spcPct val="107000"/>
              </a:lnSpc>
              <a:spcAft>
                <a:spcPts val="800"/>
              </a:spcAft>
            </a:pPr>
            <a:r>
              <a:rPr lang="fa-IR" sz="36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B Arash" panose="00000400000000000000" pitchFamily="2" charset="-78"/>
              </a:rPr>
              <a:t>نام ....</a:t>
            </a:r>
            <a:endParaRPr lang="en-US" sz="2800" b="1" dirty="0">
              <a:ln w="9525">
                <a:solidFill>
                  <a:schemeClr val="bg1"/>
                </a:solidFill>
                <a:prstDash val="solid"/>
              </a:ln>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B Arash" panose="00000400000000000000" pitchFamily="2" charset="-78"/>
            </a:endParaRPr>
          </a:p>
        </p:txBody>
      </p:sp>
      <p:cxnSp>
        <p:nvCxnSpPr>
          <p:cNvPr id="11" name="Straight Connector 10"/>
          <p:cNvCxnSpPr/>
          <p:nvPr/>
        </p:nvCxnSpPr>
        <p:spPr>
          <a:xfrm>
            <a:off x="4484477" y="3149600"/>
            <a:ext cx="25905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375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15" y="184638"/>
            <a:ext cx="3200400" cy="835856"/>
          </a:xfrm>
        </p:spPr>
        <p:txBody>
          <a:bodyPr>
            <a:normAutofit/>
          </a:bodyPr>
          <a:lstStyle/>
          <a:p>
            <a:pPr algn="r" rtl="1"/>
            <a:r>
              <a:rPr lang="fa-IR" b="1" dirty="0">
                <a:solidFill>
                  <a:schemeClr val="tx1"/>
                </a:solidFill>
              </a:rPr>
              <a:t>مقدمه</a:t>
            </a:r>
            <a:r>
              <a:rPr lang="en-US" b="1" dirty="0">
                <a:solidFill>
                  <a:schemeClr val="tx1"/>
                </a:solidFill>
              </a:rPr>
              <a:t>:</a:t>
            </a:r>
            <a:endParaRPr lang="en-US"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938" y="853355"/>
            <a:ext cx="6492875" cy="4986528"/>
          </a:xfrm>
        </p:spPr>
      </p:pic>
      <p:sp>
        <p:nvSpPr>
          <p:cNvPr id="4" name="Text Placeholder 3"/>
          <p:cNvSpPr>
            <a:spLocks noGrp="1"/>
          </p:cNvSpPr>
          <p:nvPr>
            <p:ph type="body" sz="half" idx="2"/>
          </p:nvPr>
        </p:nvSpPr>
        <p:spPr>
          <a:xfrm>
            <a:off x="304800" y="1149448"/>
            <a:ext cx="3470030" cy="4394342"/>
          </a:xfrm>
        </p:spPr>
        <p:txBody>
          <a:bodyPr>
            <a:noAutofit/>
          </a:bodyPr>
          <a:lstStyle/>
          <a:p>
            <a:pPr algn="justLow" rtl="1"/>
            <a:r>
              <a:rPr lang="fa-IR" sz="2000" dirty="0">
                <a:solidFill>
                  <a:schemeClr val="tx1"/>
                </a:solidFill>
              </a:rPr>
              <a:t>یکی از انواع اختلالات روانی که شخصیت در آن دچار مشکل می شود، اختلالات شخصیت است. شاید مشکل بتوان شخصیت را تعریف کرد. می توان گفت شخصیت به الگوی کلی رفتار، ارتباط، باورها، عملکرد و غیره گفته می شود.</a:t>
            </a:r>
          </a:p>
          <a:p>
            <a:pPr algn="justLow" rtl="1"/>
            <a:r>
              <a:rPr lang="fa-IR" sz="2000" dirty="0">
                <a:solidFill>
                  <a:schemeClr val="tx1"/>
                </a:solidFill>
              </a:rPr>
              <a:t>در اختلالات شخصیت الگوی رفتاری و ارتباطی فرد با دیگران دچار مشکل می شود. همین امر باعث بوجود آمدن مشکلات و محدودیتهای قابل توجهی در شغل، روابط و فعالیتهای اجتماعی فرد می شود.</a:t>
            </a:r>
          </a:p>
          <a:p>
            <a:pPr algn="justLow" rtl="1"/>
            <a:r>
              <a:rPr lang="fa-IR" sz="2000" dirty="0">
                <a:solidFill>
                  <a:schemeClr val="tx1"/>
                </a:solidFill>
              </a:rPr>
              <a:t>نکته ی جالب توجه این است که از نظر این افراد، طرز تفکر و رفتارشان طبیعی است. حتی ممکن است که دیگران را به خاطر چالشهایی که برایشان بوجود آورده اند، سرزنش کنند!</a:t>
            </a:r>
          </a:p>
          <a:p>
            <a:pPr algn="justLow" rtl="1"/>
            <a:endParaRPr lang="en-US" sz="2000" dirty="0">
              <a:solidFill>
                <a:schemeClr val="tx1"/>
              </a:solidFill>
            </a:endParaRPr>
          </a:p>
        </p:txBody>
      </p:sp>
    </p:spTree>
    <p:extLst>
      <p:ext uri="{BB962C8B-B14F-4D97-AF65-F5344CB8AC3E}">
        <p14:creationId xmlns:p14="http://schemas.microsoft.com/office/powerpoint/2010/main" val="1898846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7619" y="4486890"/>
            <a:ext cx="10058400" cy="1093294"/>
          </a:xfrm>
        </p:spPr>
        <p:txBody>
          <a:bodyPr>
            <a:normAutofit fontScale="90000"/>
          </a:bodyPr>
          <a:lstStyle/>
          <a:p>
            <a:r>
              <a:rPr lang="en-US" dirty="0"/>
              <a:t>Personality disorder</a:t>
            </a:r>
          </a:p>
        </p:txBody>
      </p:sp>
      <p:sp>
        <p:nvSpPr>
          <p:cNvPr id="5" name="Rectangle 4"/>
          <p:cNvSpPr/>
          <p:nvPr/>
        </p:nvSpPr>
        <p:spPr>
          <a:xfrm>
            <a:off x="961292" y="712656"/>
            <a:ext cx="6096000" cy="3416320"/>
          </a:xfrm>
          <a:prstGeom prst="rect">
            <a:avLst/>
          </a:prstGeom>
        </p:spPr>
        <p:txBody>
          <a:bodyPr>
            <a:spAutoFit/>
          </a:bodyPr>
          <a:lstStyle/>
          <a:p>
            <a:pPr algn="justLow"/>
            <a:r>
              <a:rPr lang="en-US" dirty="0"/>
              <a:t>Personality disorders (PD) are a class of mental disorders characterized by enduring maladaptive patterns of behavior, cognition, and inner experience, exhibited across many contexts and deviating from those accepted by the individual's culture. These patterns develop early, are inflexible, and are associated with significant distress or disability. The definitions vary by source and remain a matter of </a:t>
            </a:r>
            <a:r>
              <a:rPr lang="en-US" dirty="0" err="1"/>
              <a:t>controversyOfficial</a:t>
            </a:r>
            <a:r>
              <a:rPr lang="en-US" dirty="0"/>
              <a:t> criteria for diagnosing personality disorders are listed in the sixth chapter of the International Classification of Diseases (ICD) and in the American Psychiatric Association's Diagnostic and Statistical Manual of Mental Disorders (DSM</a:t>
            </a:r>
          </a:p>
        </p:txBody>
      </p:sp>
      <p:pic>
        <p:nvPicPr>
          <p:cNvPr id="7" name="Picture 6"/>
          <p:cNvPicPr>
            <a:picLocks noChangeAspect="1"/>
          </p:cNvPicPr>
          <p:nvPr/>
        </p:nvPicPr>
        <p:blipFill>
          <a:blip r:embed="rId2"/>
          <a:stretch>
            <a:fillRect/>
          </a:stretch>
        </p:blipFill>
        <p:spPr>
          <a:xfrm>
            <a:off x="7595088" y="438330"/>
            <a:ext cx="4016072" cy="5622501"/>
          </a:xfrm>
          <a:prstGeom prst="rect">
            <a:avLst/>
          </a:prstGeom>
          <a:effectLst/>
        </p:spPr>
      </p:pic>
    </p:spTree>
    <p:extLst>
      <p:ext uri="{BB962C8B-B14F-4D97-AF65-F5344CB8AC3E}">
        <p14:creationId xmlns:p14="http://schemas.microsoft.com/office/powerpoint/2010/main" val="157462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7045" y="873017"/>
            <a:ext cx="7584831" cy="5252495"/>
          </a:xfrm>
          <a:prstGeom prst="rect">
            <a:avLst/>
          </a:prstGeom>
        </p:spPr>
      </p:pic>
    </p:spTree>
    <p:extLst>
      <p:ext uri="{BB962C8B-B14F-4D97-AF65-F5344CB8AC3E}">
        <p14:creationId xmlns:p14="http://schemas.microsoft.com/office/powerpoint/2010/main" val="219998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fa-IR" b="1" dirty="0"/>
              <a:t>علائم اختلال شخصیت</a:t>
            </a:r>
          </a:p>
        </p:txBody>
      </p:sp>
      <p:sp>
        <p:nvSpPr>
          <p:cNvPr id="5" name="Rectangle 4"/>
          <p:cNvSpPr/>
          <p:nvPr/>
        </p:nvSpPr>
        <p:spPr>
          <a:xfrm>
            <a:off x="1351138" y="1539654"/>
            <a:ext cx="9556226" cy="2677656"/>
          </a:xfrm>
          <a:prstGeom prst="rect">
            <a:avLst/>
          </a:prstGeom>
        </p:spPr>
        <p:txBody>
          <a:bodyPr wrap="square">
            <a:spAutoFit/>
          </a:bodyPr>
          <a:lstStyle/>
          <a:p>
            <a:pPr algn="justLow" rtl="1"/>
            <a:r>
              <a:rPr lang="fa-IR" sz="2400" dirty="0"/>
              <a:t>اختلالات شخصیت انواع مختلف دارد که هر یک دارای علائم مختص خود هستند. ولی به طور کلی:  </a:t>
            </a:r>
          </a:p>
          <a:p>
            <a:pPr algn="justLow" rtl="1"/>
            <a:r>
              <a:rPr lang="fa-IR" sz="2400" dirty="0"/>
              <a:t>وجه مشترک تمامی آنها عدم برقراری ارتباط درست با دیگران است.   </a:t>
            </a:r>
          </a:p>
          <a:p>
            <a:pPr algn="justLow" rtl="1"/>
            <a:r>
              <a:rPr lang="fa-IR" sz="2400" dirty="0"/>
              <a:t>نکته: مشکلات اختلال شخصیت ممکن است فرد را به سمت سایر اختلالات بهداشت روانی مانند افسردگی و یا اضطراب سوق دهد.  </a:t>
            </a:r>
          </a:p>
          <a:p>
            <a:pPr algn="justLow" rtl="1"/>
            <a:r>
              <a:rPr lang="fa-IR" sz="2400" dirty="0"/>
              <a:t>همچنین ممکن است در کنار این مشکلات فرد اقدام به انجام کارهای خطر آفرین دیگر مانند مصرف الکل ، استفاده از مواد مخدر یا خودزنی برای کنار آمدن با مشکلاتش انجام دهد. بسیاری از افراد مبتلا به یک اختلال شخصیت همزمان به نوعی دیگر از اختلال شخصیت نیز مبتلا هستند!</a:t>
            </a:r>
            <a:endParaRPr lang="en-US" sz="2400" dirty="0"/>
          </a:p>
        </p:txBody>
      </p:sp>
    </p:spTree>
    <p:extLst>
      <p:ext uri="{BB962C8B-B14F-4D97-AF65-F5344CB8AC3E}">
        <p14:creationId xmlns:p14="http://schemas.microsoft.com/office/powerpoint/2010/main" val="119562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1" y="1723292"/>
            <a:ext cx="3200400" cy="4154984"/>
          </a:xfrm>
          <a:prstGeom prst="rect">
            <a:avLst/>
          </a:prstGeom>
        </p:spPr>
        <p:txBody>
          <a:bodyPr wrap="square">
            <a:spAutoFit/>
          </a:bodyPr>
          <a:lstStyle/>
          <a:p>
            <a:pPr algn="justLow" rtl="1"/>
            <a:r>
              <a:rPr lang="fa-IR" sz="2400" dirty="0"/>
              <a:t>انواع اختلالات شخصیت براساس علائم و ویژگی های مشابه به سه گروه دسته بندی می شود. بسیاری از افراد مبتلا به یک اختلال شخصیت علائم و نشانه های دست کم یک اختلال شخصیت دیگر را نیز از خود نشان می دهند. حتما نباید تمام علائم و نشانه های یک اختلال در فرد دیده شود تا این اختلال را در او تشخیص دهیم.</a:t>
            </a:r>
            <a:endParaRPr lang="en-US" sz="2400" dirty="0"/>
          </a:p>
        </p:txBody>
      </p:sp>
      <p:sp>
        <p:nvSpPr>
          <p:cNvPr id="4" name="Title 3"/>
          <p:cNvSpPr>
            <a:spLocks noGrp="1"/>
          </p:cNvSpPr>
          <p:nvPr>
            <p:ph type="title"/>
          </p:nvPr>
        </p:nvSpPr>
        <p:spPr>
          <a:xfrm>
            <a:off x="457201" y="363664"/>
            <a:ext cx="3200400" cy="1128933"/>
          </a:xfrm>
        </p:spPr>
        <p:txBody>
          <a:bodyPr>
            <a:normAutofit/>
          </a:bodyPr>
          <a:lstStyle/>
          <a:p>
            <a:pPr algn="r" rtl="1"/>
            <a:r>
              <a:rPr lang="fa-IR" sz="3200" b="1" dirty="0">
                <a:solidFill>
                  <a:schemeClr val="tx1"/>
                </a:solidFill>
              </a:rPr>
              <a:t>علائم اختلال شخصیت</a:t>
            </a:r>
            <a:r>
              <a:rPr lang="en-US" sz="3200" b="1" dirty="0">
                <a:solidFill>
                  <a:schemeClr val="tx1"/>
                </a:solidFill>
              </a:rPr>
              <a:t>:</a:t>
            </a:r>
            <a:endParaRPr lang="en-US" sz="3200" dirty="0">
              <a:solidFill>
                <a:schemeClr val="tx1"/>
              </a:solidFill>
            </a:endParaRPr>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4746381" y="928130"/>
            <a:ext cx="6650338" cy="5320270"/>
          </a:xfrm>
          <a:prstGeom prst="rect">
            <a:avLst/>
          </a:prstGeom>
        </p:spPr>
      </p:pic>
    </p:spTree>
    <p:extLst>
      <p:ext uri="{BB962C8B-B14F-4D97-AF65-F5344CB8AC3E}">
        <p14:creationId xmlns:p14="http://schemas.microsoft.com/office/powerpoint/2010/main" val="3107770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Retrospect">
  <a:themeElements>
    <a:clrScheme name="Custom 4">
      <a:dk1>
        <a:sysClr val="windowText" lastClr="000000"/>
      </a:dk1>
      <a:lt1>
        <a:sysClr val="window" lastClr="FFFFFF"/>
      </a:lt1>
      <a:dk2>
        <a:srgbClr val="455F51"/>
      </a:dk2>
      <a:lt2>
        <a:srgbClr val="E2DFCC"/>
      </a:lt2>
      <a:accent1>
        <a:srgbClr val="AEC4B8"/>
      </a:accent1>
      <a:accent2>
        <a:srgbClr val="AEC4B8"/>
      </a:accent2>
      <a:accent3>
        <a:srgbClr val="37A76F"/>
      </a:accent3>
      <a:accent4>
        <a:srgbClr val="44C1A3"/>
      </a:accent4>
      <a:accent5>
        <a:srgbClr val="4EB3CF"/>
      </a:accent5>
      <a:accent6>
        <a:srgbClr val="51C3F9"/>
      </a:accent6>
      <a:hlink>
        <a:srgbClr val="6B9F25"/>
      </a:hlink>
      <a:folHlink>
        <a:srgbClr val="B26B02"/>
      </a:folHlink>
    </a:clrScheme>
    <a:fontScheme name="Custom 1">
      <a:majorFont>
        <a:latin typeface="Bodoni MT Condensed"/>
        <a:ea typeface=""/>
        <a:cs typeface="B Titr"/>
      </a:majorFont>
      <a:minorFont>
        <a:latin typeface="Bodoni MT"/>
        <a:ea typeface=""/>
        <a:cs typeface="B Nazani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319</TotalTime>
  <Words>410</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Bodoni MT</vt:lpstr>
      <vt:lpstr>Bodoni MT Condensed</vt:lpstr>
      <vt:lpstr>Calibri</vt:lpstr>
      <vt:lpstr>Retrospect</vt:lpstr>
      <vt:lpstr>PowerPoint Presentation</vt:lpstr>
      <vt:lpstr>اختلالات شخصیت</vt:lpstr>
      <vt:lpstr>PowerPoint Presentation</vt:lpstr>
      <vt:lpstr>مقدمه:</vt:lpstr>
      <vt:lpstr>Personality disorder</vt:lpstr>
      <vt:lpstr>PowerPoint Presentation</vt:lpstr>
      <vt:lpstr>PowerPoint Presentation</vt:lpstr>
      <vt:lpstr>علائم اختلال شخصیت: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اختلالات شخصیت</dc:title>
  <dc:creator>10</dc:creator>
  <cp:lastModifiedBy>m</cp:lastModifiedBy>
  <cp:revision>29</cp:revision>
  <dcterms:created xsi:type="dcterms:W3CDTF">2023-05-30T16:19:46Z</dcterms:created>
  <dcterms:modified xsi:type="dcterms:W3CDTF">2023-06-10T15:38:32Z</dcterms:modified>
</cp:coreProperties>
</file>